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74" r:id="rId3"/>
    <p:sldId id="275" r:id="rId4"/>
    <p:sldId id="271" r:id="rId5"/>
    <p:sldId id="288" r:id="rId6"/>
    <p:sldId id="272" r:id="rId7"/>
    <p:sldId id="279" r:id="rId8"/>
    <p:sldId id="290" r:id="rId9"/>
    <p:sldId id="289" r:id="rId10"/>
    <p:sldId id="280" r:id="rId11"/>
    <p:sldId id="281" r:id="rId12"/>
    <p:sldId id="282" r:id="rId13"/>
    <p:sldId id="283" r:id="rId14"/>
    <p:sldId id="284" r:id="rId15"/>
    <p:sldId id="285" r:id="rId16"/>
    <p:sldId id="286" r:id="rId17"/>
    <p:sldId id="287" r:id="rId18"/>
    <p:sldId id="291"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717" autoAdjust="0"/>
  </p:normalViewPr>
  <p:slideViewPr>
    <p:cSldViewPr>
      <p:cViewPr varScale="1">
        <p:scale>
          <a:sx n="72" d="100"/>
          <a:sy n="72" d="100"/>
        </p:scale>
        <p:origin x="1488"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4A48A5B-4444-41D5-8B86-CBDD8C849027}" type="datetimeFigureOut">
              <a:rPr lang="en-US" smtClean="0"/>
              <a:pPr/>
              <a:t>3/18/2021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8DFC14E-5924-41C6-BEFB-E008712D55CC}" type="slidenum">
              <a:rPr lang="en-US" smtClean="0"/>
              <a:pPr/>
              <a:t>‹#›</a:t>
            </a:fld>
            <a:endParaRPr lang="en-US"/>
          </a:p>
        </p:txBody>
      </p:sp>
    </p:spTree>
    <p:extLst>
      <p:ext uri="{BB962C8B-B14F-4D97-AF65-F5344CB8AC3E}">
        <p14:creationId xmlns:p14="http://schemas.microsoft.com/office/powerpoint/2010/main" val="16259201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D22667F-689A-468A-B9DB-0188C3849671}"/>
              </a:ext>
            </a:extLst>
          </p:cNvPr>
          <p:cNvSpPr/>
          <p:nvPr userDrawn="1"/>
        </p:nvSpPr>
        <p:spPr>
          <a:xfrm>
            <a:off x="0" y="0"/>
            <a:ext cx="9144000" cy="4800600"/>
          </a:xfrm>
          <a:prstGeom prst="rect">
            <a:avLst/>
          </a:prstGeom>
          <a:gradFill flip="none" rotWithShape="1">
            <a:gsLst>
              <a:gs pos="0">
                <a:srgbClr val="8CC63F"/>
              </a:gs>
              <a:gs pos="52000">
                <a:srgbClr val="0B9444">
                  <a:alpha val="99000"/>
                </a:srgbClr>
              </a:gs>
              <a:gs pos="100000">
                <a:srgbClr val="0B9846"/>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M"/>
          </a:p>
        </p:txBody>
      </p:sp>
      <p:sp>
        <p:nvSpPr>
          <p:cNvPr id="2" name="Title 1"/>
          <p:cNvSpPr>
            <a:spLocks noGrp="1"/>
          </p:cNvSpPr>
          <p:nvPr>
            <p:ph type="ctrTitle"/>
          </p:nvPr>
        </p:nvSpPr>
        <p:spPr>
          <a:xfrm>
            <a:off x="762000" y="1223853"/>
            <a:ext cx="7772400" cy="1470025"/>
          </a:xfrm>
        </p:spPr>
        <p:txBody>
          <a:bodyPr/>
          <a:lstStyle>
            <a:lvl1pPr>
              <a:defRPr b="1">
                <a:solidFill>
                  <a:schemeClr val="bg1"/>
                </a:solidFill>
                <a:latin typeface="+mn-lt"/>
              </a:defRPr>
            </a:lvl1pPr>
          </a:lstStyle>
          <a:p>
            <a:r>
              <a:rPr lang="en-US"/>
              <a:t>Click to edit Master title style</a:t>
            </a:r>
          </a:p>
        </p:txBody>
      </p:sp>
      <p:sp>
        <p:nvSpPr>
          <p:cNvPr id="3" name="Subtitle 2"/>
          <p:cNvSpPr>
            <a:spLocks noGrp="1"/>
          </p:cNvSpPr>
          <p:nvPr>
            <p:ph type="subTitle" idx="1"/>
          </p:nvPr>
        </p:nvSpPr>
        <p:spPr>
          <a:xfrm>
            <a:off x="1447800" y="2869194"/>
            <a:ext cx="6400800" cy="1169406"/>
          </a:xfrm>
        </p:spPr>
        <p:txBody>
          <a:bodyPr/>
          <a:lstStyle>
            <a:lvl1pPr marL="0" indent="0" algn="ctr">
              <a:buNone/>
              <a:defRPr>
                <a:solidFill>
                  <a:schemeClr val="bg1">
                    <a:lumMod val="8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689644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29540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1295400"/>
            <a:ext cx="5111750" cy="48307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514600"/>
            <a:ext cx="3008313" cy="36115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1295399"/>
            <a:ext cx="5486400" cy="34321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4000"/>
            <a:ext cx="2057400" cy="46021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24000"/>
            <a:ext cx="6019800" cy="46021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71A843E-68F7-46F8-BB36-B602719A6F4B}"/>
              </a:ext>
            </a:extLst>
          </p:cNvPr>
          <p:cNvSpPr/>
          <p:nvPr userDrawn="1"/>
        </p:nvSpPr>
        <p:spPr>
          <a:xfrm>
            <a:off x="0" y="0"/>
            <a:ext cx="9144000" cy="4800600"/>
          </a:xfrm>
          <a:prstGeom prst="rect">
            <a:avLst/>
          </a:prstGeom>
          <a:gradFill flip="none" rotWithShape="1">
            <a:gsLst>
              <a:gs pos="0">
                <a:srgbClr val="8CC63F"/>
              </a:gs>
              <a:gs pos="52000">
                <a:srgbClr val="0B9444">
                  <a:alpha val="99000"/>
                </a:srgbClr>
              </a:gs>
              <a:gs pos="100000">
                <a:srgbClr val="0B9846"/>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M">
              <a:solidFill>
                <a:schemeClr val="bg1"/>
              </a:solidFill>
            </a:endParaRPr>
          </a:p>
        </p:txBody>
      </p:sp>
      <p:sp>
        <p:nvSpPr>
          <p:cNvPr id="2" name="Title 1"/>
          <p:cNvSpPr>
            <a:spLocks noGrp="1"/>
          </p:cNvSpPr>
          <p:nvPr>
            <p:ph type="title"/>
          </p:nvPr>
        </p:nvSpPr>
        <p:spPr>
          <a:xfrm>
            <a:off x="1143000" y="3252787"/>
            <a:ext cx="7772400" cy="1362075"/>
          </a:xfrm>
        </p:spPr>
        <p:txBody>
          <a:bodyPr anchor="t"/>
          <a:lstStyle>
            <a:lvl1pPr algn="l">
              <a:defRPr sz="4000" b="1" cap="all">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1143000" y="1752600"/>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17106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200" b="1" baseline="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200" b="1" i="0" baseline="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22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normAutofit/>
          </a:bodyPr>
          <a:lstStyle>
            <a:lvl1pPr marL="0" indent="0">
              <a:buNone/>
              <a:defRPr sz="22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3124200" y="6356350"/>
            <a:ext cx="2895600" cy="365125"/>
          </a:xfrm>
          <a:prstGeom prst="rect">
            <a:avLst/>
          </a:prstGeom>
        </p:spPr>
        <p:txBody>
          <a:bodyPr/>
          <a:lstStyle/>
          <a:p>
            <a:r>
              <a:rPr lang="en-US" dirty="0"/>
              <a:t>www.876solutions.com</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295400"/>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2895600"/>
            <a:ext cx="8229600" cy="32305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userDrawn="1"/>
        </p:nvSpPr>
        <p:spPr>
          <a:xfrm>
            <a:off x="0" y="0"/>
            <a:ext cx="6324600" cy="8382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CF6A4DF-5F8C-4905-9B39-5D0E28D5C331}"/>
              </a:ext>
            </a:extLst>
          </p:cNvPr>
          <p:cNvSpPr/>
          <p:nvPr userDrawn="1"/>
        </p:nvSpPr>
        <p:spPr>
          <a:xfrm>
            <a:off x="0" y="6721474"/>
            <a:ext cx="9144000" cy="13868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A937CDC9-3616-4717-9831-802FE9247ADA}"/>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6553200" y="76200"/>
            <a:ext cx="2330857" cy="719148"/>
          </a:xfrm>
          <a:prstGeom prst="rect">
            <a:avLst/>
          </a:prstGeom>
        </p:spPr>
      </p:pic>
    </p:spTree>
  </p:cSld>
  <p:clrMap bg1="lt1" tx1="dk1" bg2="lt2" tx2="dk2" accent1="accent1" accent2="accent2" accent3="accent3" accent4="accent4" accent5="accent5" accent6="accent6" hlink="hlink" folHlink="folHlink"/>
  <p:sldLayoutIdLst>
    <p:sldLayoutId id="2147483660" r:id="rId1"/>
    <p:sldLayoutId id="2147483649" r:id="rId2"/>
    <p:sldLayoutId id="2147483650" r:id="rId3"/>
    <p:sldLayoutId id="2147483651" r:id="rId4"/>
    <p:sldLayoutId id="214748366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hf sldNum="0" hdr="0" dt="0"/>
  <p:txStyles>
    <p:titleStyle>
      <a:lvl1pPr algn="ctr" defTabSz="914400" rtl="0" eaLnBrk="1" latinLnBrk="0" hangingPunct="1">
        <a:spcBef>
          <a:spcPct val="0"/>
        </a:spcBef>
        <a:buNone/>
        <a:defRPr sz="4400" kern="1200" baseline="0">
          <a:solidFill>
            <a:srgbClr val="00660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baseline="0">
          <a:solidFill>
            <a:srgbClr val="00800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876solutions.com/" TargetMode="External"/><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hyperlink" Target="https://www.876solutions.com/"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B409D69-589C-4E24-95E8-DECD946212E4}"/>
              </a:ext>
            </a:extLst>
          </p:cNvPr>
          <p:cNvPicPr>
            <a:picLocks noChangeAspect="1"/>
          </p:cNvPicPr>
          <p:nvPr/>
        </p:nvPicPr>
        <p:blipFill rotWithShape="1">
          <a:blip r:embed="rId2">
            <a:duotone>
              <a:prstClr val="black"/>
              <a:srgbClr val="00B050">
                <a:tint val="45000"/>
                <a:satMod val="400000"/>
              </a:srgbClr>
            </a:duotone>
            <a:alphaModFix amt="20000"/>
            <a:extLst>
              <a:ext uri="{28A0092B-C50C-407E-A947-70E740481C1C}">
                <a14:useLocalDpi xmlns:a14="http://schemas.microsoft.com/office/drawing/2010/main" val="0"/>
              </a:ext>
            </a:extLst>
          </a:blip>
          <a:srcRect t="15996"/>
          <a:stretch/>
        </p:blipFill>
        <p:spPr>
          <a:xfrm>
            <a:off x="0" y="-1"/>
            <a:ext cx="9144000" cy="4839225"/>
          </a:xfrm>
          <a:prstGeom prst="rect">
            <a:avLst/>
          </a:prstGeom>
        </p:spPr>
      </p:pic>
      <p:sp>
        <p:nvSpPr>
          <p:cNvPr id="5" name="Title 4">
            <a:extLst>
              <a:ext uri="{FF2B5EF4-FFF2-40B4-BE49-F238E27FC236}">
                <a16:creationId xmlns:a16="http://schemas.microsoft.com/office/drawing/2014/main" id="{444BD7E3-A07A-4354-867E-83319C9D2D30}"/>
              </a:ext>
            </a:extLst>
          </p:cNvPr>
          <p:cNvSpPr>
            <a:spLocks noGrp="1"/>
          </p:cNvSpPr>
          <p:nvPr>
            <p:ph type="ctrTitle"/>
          </p:nvPr>
        </p:nvSpPr>
        <p:spPr>
          <a:xfrm>
            <a:off x="152400" y="1223853"/>
            <a:ext cx="8839200" cy="1470025"/>
          </a:xfrm>
        </p:spPr>
        <p:txBody>
          <a:bodyPr>
            <a:normAutofit/>
          </a:bodyPr>
          <a:lstStyle/>
          <a:p>
            <a:r>
              <a:rPr lang="en-GB" sz="3200" dirty="0">
                <a:latin typeface="Arial Black" panose="020B0A04020102020204" pitchFamily="34" charset="0"/>
              </a:rPr>
              <a:t>National Identification &amp; Registration Bill 2020</a:t>
            </a:r>
          </a:p>
        </p:txBody>
      </p:sp>
      <p:sp>
        <p:nvSpPr>
          <p:cNvPr id="6" name="Subtitle 5">
            <a:extLst>
              <a:ext uri="{FF2B5EF4-FFF2-40B4-BE49-F238E27FC236}">
                <a16:creationId xmlns:a16="http://schemas.microsoft.com/office/drawing/2014/main" id="{C31EE5B4-D97F-4CB4-8EAD-3B8AF81F163A}"/>
              </a:ext>
            </a:extLst>
          </p:cNvPr>
          <p:cNvSpPr>
            <a:spLocks noGrp="1"/>
          </p:cNvSpPr>
          <p:nvPr>
            <p:ph type="subTitle" idx="1"/>
          </p:nvPr>
        </p:nvSpPr>
        <p:spPr>
          <a:xfrm>
            <a:off x="1371600" y="2590800"/>
            <a:ext cx="6400800" cy="559806"/>
          </a:xfrm>
        </p:spPr>
        <p:txBody>
          <a:bodyPr>
            <a:normAutofit lnSpcReduction="10000"/>
          </a:bodyPr>
          <a:lstStyle/>
          <a:p>
            <a:r>
              <a:rPr lang="en-US" b="1" dirty="0">
                <a:solidFill>
                  <a:srgbClr val="FFC000"/>
                </a:solidFill>
              </a:rPr>
              <a:t>Joint Select Committee Submission</a:t>
            </a:r>
            <a:endParaRPr lang="en-GB" b="1" dirty="0">
              <a:solidFill>
                <a:srgbClr val="FFC000"/>
              </a:solidFill>
            </a:endParaRPr>
          </a:p>
        </p:txBody>
      </p:sp>
      <p:sp>
        <p:nvSpPr>
          <p:cNvPr id="7" name="Shape 278">
            <a:extLst>
              <a:ext uri="{FF2B5EF4-FFF2-40B4-BE49-F238E27FC236}">
                <a16:creationId xmlns:a16="http://schemas.microsoft.com/office/drawing/2014/main" id="{FB51FB9E-7599-4047-ACD6-83F8E7B1F432}"/>
              </a:ext>
            </a:extLst>
          </p:cNvPr>
          <p:cNvSpPr txBox="1">
            <a:spLocks/>
          </p:cNvSpPr>
          <p:nvPr/>
        </p:nvSpPr>
        <p:spPr>
          <a:xfrm>
            <a:off x="228600" y="5029200"/>
            <a:ext cx="3048000" cy="128632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457200" marR="0" lvl="0" indent="-317500" algn="l" defTabSz="914400" rtl="0" eaLnBrk="1" latinLnBrk="0" hangingPunct="1">
              <a:lnSpc>
                <a:spcPct val="115000"/>
              </a:lnSpc>
              <a:spcBef>
                <a:spcPts val="0"/>
              </a:spcBef>
              <a:spcAft>
                <a:spcPts val="0"/>
              </a:spcAft>
              <a:buClr>
                <a:schemeClr val="lt1"/>
              </a:buClr>
              <a:buSzPts val="1400"/>
              <a:buFont typeface="Proxima Nova"/>
              <a:buNone/>
              <a:defRPr sz="1100" b="0" i="0" u="none" strike="noStrike" kern="1200" cap="none" baseline="0">
                <a:solidFill>
                  <a:srgbClr val="FFFFFF"/>
                </a:solidFill>
                <a:latin typeface="Proxima Nova"/>
                <a:ea typeface="Proxima Nova"/>
                <a:cs typeface="Proxima Nova"/>
                <a:sym typeface="Proxima Nova"/>
              </a:defRPr>
            </a:lvl1pPr>
            <a:lvl2pPr marL="914400" marR="0" lvl="1" indent="-317500" algn="l" defTabSz="914400" rtl="0" eaLnBrk="1" latinLnBrk="0" hangingPunct="1">
              <a:lnSpc>
                <a:spcPct val="115000"/>
              </a:lnSpc>
              <a:spcBef>
                <a:spcPts val="0"/>
              </a:spcBef>
              <a:spcAft>
                <a:spcPts val="0"/>
              </a:spcAft>
              <a:buClr>
                <a:schemeClr val="lt1"/>
              </a:buClr>
              <a:buSzPts val="1400"/>
              <a:buFont typeface="Proxima Nova"/>
              <a:buNone/>
              <a:defRPr sz="1100" b="0" i="0" u="none" strike="noStrike" kern="1200" cap="none">
                <a:solidFill>
                  <a:schemeClr val="lt1"/>
                </a:solidFill>
                <a:latin typeface="Proxima Nova"/>
                <a:ea typeface="Proxima Nova"/>
                <a:cs typeface="Proxima Nova"/>
                <a:sym typeface="Proxima Nova"/>
              </a:defRPr>
            </a:lvl2pPr>
            <a:lvl3pPr marL="1371600" marR="0" lvl="2" indent="-317500" algn="l" defTabSz="914400" rtl="0" eaLnBrk="1" latinLnBrk="0" hangingPunct="1">
              <a:lnSpc>
                <a:spcPct val="115000"/>
              </a:lnSpc>
              <a:spcBef>
                <a:spcPts val="0"/>
              </a:spcBef>
              <a:spcAft>
                <a:spcPts val="0"/>
              </a:spcAft>
              <a:buClr>
                <a:schemeClr val="lt1"/>
              </a:buClr>
              <a:buSzPts val="1400"/>
              <a:buFont typeface="Proxima Nova"/>
              <a:buNone/>
              <a:defRPr sz="1100" b="0" i="0" u="none" strike="noStrike" kern="1200" cap="none">
                <a:solidFill>
                  <a:schemeClr val="lt1"/>
                </a:solidFill>
                <a:latin typeface="Proxima Nova"/>
                <a:ea typeface="Proxima Nova"/>
                <a:cs typeface="Proxima Nova"/>
                <a:sym typeface="Proxima Nova"/>
              </a:defRPr>
            </a:lvl3pPr>
            <a:lvl4pPr marL="1828800" marR="0" lvl="3" indent="-317500" algn="l" defTabSz="914400" rtl="0" eaLnBrk="1" latinLnBrk="0" hangingPunct="1">
              <a:lnSpc>
                <a:spcPct val="115000"/>
              </a:lnSpc>
              <a:spcBef>
                <a:spcPts val="0"/>
              </a:spcBef>
              <a:spcAft>
                <a:spcPts val="0"/>
              </a:spcAft>
              <a:buClr>
                <a:schemeClr val="lt1"/>
              </a:buClr>
              <a:buSzPts val="1400"/>
              <a:buFont typeface="Proxima Nova"/>
              <a:buNone/>
              <a:defRPr sz="1100" b="0" i="0" u="none" strike="noStrike" kern="1200" cap="none">
                <a:solidFill>
                  <a:schemeClr val="lt1"/>
                </a:solidFill>
                <a:latin typeface="Proxima Nova"/>
                <a:ea typeface="Proxima Nova"/>
                <a:cs typeface="Proxima Nova"/>
                <a:sym typeface="Proxima Nova"/>
              </a:defRPr>
            </a:lvl4pPr>
            <a:lvl5pPr marL="2286000" marR="0" lvl="4" indent="-317500" algn="l" defTabSz="914400" rtl="0" eaLnBrk="1" latinLnBrk="0" hangingPunct="1">
              <a:lnSpc>
                <a:spcPct val="115000"/>
              </a:lnSpc>
              <a:spcBef>
                <a:spcPts val="0"/>
              </a:spcBef>
              <a:spcAft>
                <a:spcPts val="0"/>
              </a:spcAft>
              <a:buClr>
                <a:schemeClr val="lt1"/>
              </a:buClr>
              <a:buSzPts val="1400"/>
              <a:buFont typeface="Proxima Nova"/>
              <a:buNone/>
              <a:defRPr sz="1100" b="0" i="0" u="none" strike="noStrike" kern="1200" cap="none">
                <a:solidFill>
                  <a:schemeClr val="lt1"/>
                </a:solidFill>
                <a:latin typeface="Proxima Nova"/>
                <a:ea typeface="Proxima Nova"/>
                <a:cs typeface="Proxima Nova"/>
                <a:sym typeface="Proxima Nova"/>
              </a:defRPr>
            </a:lvl5pPr>
            <a:lvl6pPr marL="2743200" marR="0" lvl="5" indent="-317500" algn="l" defTabSz="914400" rtl="0" eaLnBrk="1" latinLnBrk="0" hangingPunct="1">
              <a:lnSpc>
                <a:spcPct val="115000"/>
              </a:lnSpc>
              <a:spcBef>
                <a:spcPts val="0"/>
              </a:spcBef>
              <a:spcAft>
                <a:spcPts val="0"/>
              </a:spcAft>
              <a:buClr>
                <a:schemeClr val="lt1"/>
              </a:buClr>
              <a:buSzPts val="1400"/>
              <a:buFont typeface="Proxima Nova"/>
              <a:buNone/>
              <a:defRPr sz="1100" b="0" i="0" u="none" strike="noStrike" kern="1200" cap="none">
                <a:solidFill>
                  <a:schemeClr val="lt1"/>
                </a:solidFill>
                <a:latin typeface="Proxima Nova"/>
                <a:ea typeface="Proxima Nova"/>
                <a:cs typeface="Proxima Nova"/>
                <a:sym typeface="Proxima Nova"/>
              </a:defRPr>
            </a:lvl6pPr>
            <a:lvl7pPr marL="3200400" marR="0" lvl="6" indent="-317500" algn="l" defTabSz="914400" rtl="0" eaLnBrk="1" latinLnBrk="0" hangingPunct="1">
              <a:lnSpc>
                <a:spcPct val="115000"/>
              </a:lnSpc>
              <a:spcBef>
                <a:spcPts val="0"/>
              </a:spcBef>
              <a:spcAft>
                <a:spcPts val="0"/>
              </a:spcAft>
              <a:buClr>
                <a:schemeClr val="lt1"/>
              </a:buClr>
              <a:buSzPts val="1400"/>
              <a:buFont typeface="Proxima Nova"/>
              <a:buNone/>
              <a:defRPr sz="1100" b="0" i="0" u="none" strike="noStrike" kern="1200" cap="none">
                <a:solidFill>
                  <a:schemeClr val="lt1"/>
                </a:solidFill>
                <a:latin typeface="Proxima Nova"/>
                <a:ea typeface="Proxima Nova"/>
                <a:cs typeface="Proxima Nova"/>
                <a:sym typeface="Proxima Nova"/>
              </a:defRPr>
            </a:lvl7pPr>
            <a:lvl8pPr marL="3657600" marR="0" lvl="7" indent="-317500" algn="l" defTabSz="914400" rtl="0" eaLnBrk="1" latinLnBrk="0" hangingPunct="1">
              <a:lnSpc>
                <a:spcPct val="115000"/>
              </a:lnSpc>
              <a:spcBef>
                <a:spcPts val="0"/>
              </a:spcBef>
              <a:spcAft>
                <a:spcPts val="0"/>
              </a:spcAft>
              <a:buClr>
                <a:schemeClr val="lt1"/>
              </a:buClr>
              <a:buSzPts val="1400"/>
              <a:buFont typeface="Proxima Nova"/>
              <a:buNone/>
              <a:defRPr sz="1100" b="0" i="0" u="none" strike="noStrike" kern="1200" cap="none">
                <a:solidFill>
                  <a:schemeClr val="lt1"/>
                </a:solidFill>
                <a:latin typeface="Proxima Nova"/>
                <a:ea typeface="Proxima Nova"/>
                <a:cs typeface="Proxima Nova"/>
                <a:sym typeface="Proxima Nova"/>
              </a:defRPr>
            </a:lvl8pPr>
            <a:lvl9pPr marL="4114800" marR="0" lvl="8" indent="-317500" algn="l" defTabSz="914400" rtl="0" eaLnBrk="1" latinLnBrk="0" hangingPunct="1">
              <a:lnSpc>
                <a:spcPct val="115000"/>
              </a:lnSpc>
              <a:spcBef>
                <a:spcPts val="0"/>
              </a:spcBef>
              <a:spcAft>
                <a:spcPts val="0"/>
              </a:spcAft>
              <a:buClr>
                <a:schemeClr val="lt1"/>
              </a:buClr>
              <a:buSzPts val="1400"/>
              <a:buFont typeface="Proxima Nova"/>
              <a:buNone/>
              <a:defRPr sz="1100" b="0" i="0" u="none" strike="noStrike" kern="1200" cap="none">
                <a:solidFill>
                  <a:schemeClr val="lt1"/>
                </a:solidFill>
                <a:latin typeface="Proxima Nova"/>
                <a:ea typeface="Proxima Nova"/>
                <a:cs typeface="Proxima Nova"/>
                <a:sym typeface="Proxima Nova"/>
              </a:defRPr>
            </a:lvl9pPr>
          </a:lstStyle>
          <a:p>
            <a:pPr marL="0" indent="0"/>
            <a:r>
              <a:rPr lang="en-US" sz="2000" b="1" dirty="0">
                <a:solidFill>
                  <a:srgbClr val="00B050"/>
                </a:solidFill>
                <a:latin typeface="+mj-lt"/>
              </a:rPr>
              <a:t>Trevor Forrest</a:t>
            </a:r>
          </a:p>
          <a:p>
            <a:pPr marL="0" indent="0"/>
            <a:r>
              <a:rPr lang="en-US" sz="1600" b="1" dirty="0">
                <a:solidFill>
                  <a:schemeClr val="tx1"/>
                </a:solidFill>
                <a:latin typeface="+mj-lt"/>
              </a:rPr>
              <a:t>CEO, 876 Solutions</a:t>
            </a:r>
          </a:p>
          <a:p>
            <a:pPr marL="0" indent="0"/>
            <a:r>
              <a:rPr lang="en-US" sz="1600" b="1" dirty="0">
                <a:solidFill>
                  <a:schemeClr val="tx1"/>
                </a:solidFill>
                <a:latin typeface="+mj-lt"/>
              </a:rPr>
              <a:t>trevorforrest@876solutions.com</a:t>
            </a:r>
          </a:p>
          <a:p>
            <a:pPr marL="0" indent="0"/>
            <a:r>
              <a:rPr lang="en-US" sz="1600" b="1" dirty="0">
                <a:solidFill>
                  <a:schemeClr val="tx1"/>
                </a:solidFill>
                <a:latin typeface="+mj-lt"/>
                <a:hlinkClick r:id="rId3">
                  <a:extLst>
                    <a:ext uri="{A12FA001-AC4F-418D-AE19-62706E023703}">
                      <ahyp:hlinkClr xmlns:ahyp="http://schemas.microsoft.com/office/drawing/2018/hyperlinkcolor" val="tx"/>
                    </a:ext>
                  </a:extLst>
                </a:hlinkClick>
              </a:rPr>
              <a:t>https://www.876solutions.com</a:t>
            </a:r>
            <a:endParaRPr lang="en-US" sz="1600" b="1" dirty="0">
              <a:solidFill>
                <a:schemeClr val="tx1"/>
              </a:solidFill>
              <a:latin typeface="+mj-lt"/>
            </a:endParaRPr>
          </a:p>
        </p:txBody>
      </p:sp>
      <p:pic>
        <p:nvPicPr>
          <p:cNvPr id="8" name="Picture 7" descr="A close up of a sign&#10;&#10;Description automatically generated">
            <a:extLst>
              <a:ext uri="{FF2B5EF4-FFF2-40B4-BE49-F238E27FC236}">
                <a16:creationId xmlns:a16="http://schemas.microsoft.com/office/drawing/2014/main" id="{E42EC349-7CC2-4D3E-908E-543389FCD90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84616" y="5257801"/>
            <a:ext cx="3030784" cy="9351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A3E68-8FEB-47D5-8056-401E77525485}"/>
              </a:ext>
            </a:extLst>
          </p:cNvPr>
          <p:cNvSpPr>
            <a:spLocks noGrp="1"/>
          </p:cNvSpPr>
          <p:nvPr>
            <p:ph type="title"/>
          </p:nvPr>
        </p:nvSpPr>
        <p:spPr>
          <a:xfrm>
            <a:off x="473364" y="838200"/>
            <a:ext cx="8229600" cy="1143000"/>
          </a:xfrm>
        </p:spPr>
        <p:txBody>
          <a:bodyPr/>
          <a:lstStyle/>
          <a:p>
            <a:r>
              <a:rPr lang="en-US" dirty="0"/>
              <a:t>General Comments &amp; Concerns</a:t>
            </a:r>
            <a:endParaRPr lang="en-GB" dirty="0"/>
          </a:p>
        </p:txBody>
      </p:sp>
      <p:sp>
        <p:nvSpPr>
          <p:cNvPr id="3" name="Content Placeholder 2">
            <a:extLst>
              <a:ext uri="{FF2B5EF4-FFF2-40B4-BE49-F238E27FC236}">
                <a16:creationId xmlns:a16="http://schemas.microsoft.com/office/drawing/2014/main" id="{A4DAED0C-1526-4DD9-AFAF-B9AD3A1E7474}"/>
              </a:ext>
            </a:extLst>
          </p:cNvPr>
          <p:cNvSpPr>
            <a:spLocks noGrp="1"/>
          </p:cNvSpPr>
          <p:nvPr>
            <p:ph idx="1"/>
          </p:nvPr>
        </p:nvSpPr>
        <p:spPr>
          <a:xfrm>
            <a:off x="473364" y="2258146"/>
            <a:ext cx="8229600" cy="3837854"/>
          </a:xfrm>
        </p:spPr>
        <p:txBody>
          <a:bodyPr>
            <a:normAutofit fontScale="92500" lnSpcReduction="20000"/>
          </a:bodyPr>
          <a:lstStyle/>
          <a:p>
            <a:r>
              <a:rPr lang="en-GB" dirty="0"/>
              <a:t>Second Iteration of NIRA more Sober</a:t>
            </a:r>
          </a:p>
          <a:p>
            <a:r>
              <a:rPr lang="en-GB" dirty="0"/>
              <a:t>Laudable additions in relation to data security</a:t>
            </a:r>
          </a:p>
          <a:p>
            <a:r>
              <a:rPr lang="en-GB" dirty="0"/>
              <a:t>Over reliance on ID Card vs. NIN</a:t>
            </a:r>
          </a:p>
          <a:p>
            <a:r>
              <a:rPr lang="en-GB" dirty="0"/>
              <a:t>Consider State Issuance of an e-Wallet/Digital Wallet or Smart Mobile ID</a:t>
            </a:r>
          </a:p>
          <a:p>
            <a:r>
              <a:rPr lang="en-GB" dirty="0"/>
              <a:t>More Focus on Data Sovereignty and “Right to be Forgotten”</a:t>
            </a:r>
          </a:p>
          <a:p>
            <a:r>
              <a:rPr lang="en-GB" dirty="0"/>
              <a:t>Potentially Restrictive Environment for Innovation</a:t>
            </a:r>
          </a:p>
        </p:txBody>
      </p:sp>
    </p:spTree>
    <p:extLst>
      <p:ext uri="{BB962C8B-B14F-4D97-AF65-F5344CB8AC3E}">
        <p14:creationId xmlns:p14="http://schemas.microsoft.com/office/powerpoint/2010/main" val="717687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5BBCEF-05F1-4507-8B41-377CC83D7B01}"/>
              </a:ext>
            </a:extLst>
          </p:cNvPr>
          <p:cNvSpPr>
            <a:spLocks noGrp="1"/>
          </p:cNvSpPr>
          <p:nvPr>
            <p:ph type="title"/>
          </p:nvPr>
        </p:nvSpPr>
        <p:spPr>
          <a:xfrm>
            <a:off x="454891" y="838200"/>
            <a:ext cx="8229600" cy="1143000"/>
          </a:xfrm>
        </p:spPr>
        <p:txBody>
          <a:bodyPr/>
          <a:lstStyle/>
          <a:p>
            <a:r>
              <a:rPr lang="en-US" dirty="0"/>
              <a:t>Detailed Comments &amp; Concerns</a:t>
            </a:r>
            <a:endParaRPr lang="en-GB" dirty="0"/>
          </a:p>
        </p:txBody>
      </p:sp>
      <p:sp>
        <p:nvSpPr>
          <p:cNvPr id="3" name="Content Placeholder 2">
            <a:extLst>
              <a:ext uri="{FF2B5EF4-FFF2-40B4-BE49-F238E27FC236}">
                <a16:creationId xmlns:a16="http://schemas.microsoft.com/office/drawing/2014/main" id="{6099A39F-918B-46C9-807C-2F2C1EC9DA3C}"/>
              </a:ext>
            </a:extLst>
          </p:cNvPr>
          <p:cNvSpPr>
            <a:spLocks noGrp="1"/>
          </p:cNvSpPr>
          <p:nvPr>
            <p:ph idx="1"/>
          </p:nvPr>
        </p:nvSpPr>
        <p:spPr>
          <a:xfrm>
            <a:off x="304800" y="1905000"/>
            <a:ext cx="8229600" cy="4648200"/>
          </a:xfrm>
        </p:spPr>
        <p:txBody>
          <a:bodyPr>
            <a:normAutofit/>
          </a:bodyPr>
          <a:lstStyle/>
          <a:p>
            <a:r>
              <a:rPr lang="en-GB" sz="2000" b="1" dirty="0">
                <a:ea typeface="Times New Roman" panose="02020603050405020304" pitchFamily="18" charset="0"/>
                <a:cs typeface="Times New Roman" panose="02020603050405020304" pitchFamily="18" charset="0"/>
              </a:rPr>
              <a:t>Clauses 5, 7, 27(4), 28(2), 34, Schedule 1(1), Schedule 1(2)(6) and numerous other sections throughout the bill</a:t>
            </a:r>
          </a:p>
          <a:p>
            <a:pPr lvl="1"/>
            <a:r>
              <a:rPr lang="en-GB" sz="1600" dirty="0">
                <a:ea typeface="Times New Roman" panose="02020603050405020304" pitchFamily="18" charset="0"/>
                <a:cs typeface="Times New Roman" panose="02020603050405020304" pitchFamily="18" charset="0"/>
              </a:rPr>
              <a:t>T</a:t>
            </a:r>
            <a:r>
              <a:rPr lang="en-GB" sz="1600" dirty="0">
                <a:effectLst/>
                <a:ea typeface="Times New Roman" panose="02020603050405020304" pitchFamily="18" charset="0"/>
                <a:cs typeface="Times New Roman" panose="02020603050405020304" pitchFamily="18" charset="0"/>
              </a:rPr>
              <a:t>he national Identification &amp; Registration Authority reports to or has direct oversight by “The Minister” of the Authority’s associated portfolio Ministry.</a:t>
            </a:r>
          </a:p>
          <a:p>
            <a:pPr lvl="1"/>
            <a:r>
              <a:rPr lang="en-GB" sz="1600" dirty="0">
                <a:ea typeface="Times New Roman" panose="02020603050405020304" pitchFamily="18" charset="0"/>
                <a:cs typeface="Times New Roman" panose="02020603050405020304" pitchFamily="18" charset="0"/>
              </a:rPr>
              <a:t>D</a:t>
            </a:r>
            <a:r>
              <a:rPr lang="en-GB" sz="1600" dirty="0">
                <a:effectLst/>
                <a:ea typeface="Times New Roman" panose="02020603050405020304" pitchFamily="18" charset="0"/>
                <a:cs typeface="Times New Roman" panose="02020603050405020304" pitchFamily="18" charset="0"/>
              </a:rPr>
              <a:t>ue consideration ought to be given to making the authority report directly to the parliament in a similar way to some of the existing independent commissions. This would be in an effort to increase citizen trust in the oversight of the entity </a:t>
            </a:r>
          </a:p>
          <a:p>
            <a:r>
              <a:rPr lang="en-GB" sz="2000" b="1" dirty="0"/>
              <a:t>Clause 9 (4)</a:t>
            </a:r>
          </a:p>
          <a:p>
            <a:pPr lvl="1"/>
            <a:r>
              <a:rPr lang="en-GB" sz="1800" dirty="0"/>
              <a:t>Suggest that the term </a:t>
            </a:r>
            <a:r>
              <a:rPr lang="en-GB" sz="2000" b="1" u="sng" dirty="0"/>
              <a:t>anonymised</a:t>
            </a:r>
            <a:r>
              <a:rPr lang="en-GB" sz="1800" dirty="0"/>
              <a:t> and be added to this clause such that it reads something similar to </a:t>
            </a:r>
            <a:r>
              <a:rPr lang="en-GB" sz="1800" i="1" dirty="0">
                <a:solidFill>
                  <a:srgbClr val="00B050"/>
                </a:solidFill>
              </a:rPr>
              <a:t>“encrypted form that is not legible without decryption, and that is capable of being converted to an anonymised or legible form when required for the purposes of this act”.</a:t>
            </a:r>
          </a:p>
          <a:p>
            <a:pPr lvl="1"/>
            <a:r>
              <a:rPr lang="en-GB" sz="1800" b="1" u="sng" dirty="0"/>
              <a:t>Anonymisation important </a:t>
            </a:r>
            <a:r>
              <a:rPr lang="en-GB" sz="1800" i="1" dirty="0"/>
              <a:t>in instances where decryption of the data occurs this data must be sufficiently protected to ensure that the actual identity of a citizen is not made readily available outside of what is provided by the NIN</a:t>
            </a:r>
          </a:p>
        </p:txBody>
      </p:sp>
    </p:spTree>
    <p:extLst>
      <p:ext uri="{BB962C8B-B14F-4D97-AF65-F5344CB8AC3E}">
        <p14:creationId xmlns:p14="http://schemas.microsoft.com/office/powerpoint/2010/main" val="36953304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5BBCEF-05F1-4507-8B41-377CC83D7B01}"/>
              </a:ext>
            </a:extLst>
          </p:cNvPr>
          <p:cNvSpPr>
            <a:spLocks noGrp="1"/>
          </p:cNvSpPr>
          <p:nvPr>
            <p:ph type="title"/>
          </p:nvPr>
        </p:nvSpPr>
        <p:spPr>
          <a:xfrm>
            <a:off x="454891" y="838200"/>
            <a:ext cx="8229600" cy="1143000"/>
          </a:xfrm>
        </p:spPr>
        <p:txBody>
          <a:bodyPr/>
          <a:lstStyle/>
          <a:p>
            <a:r>
              <a:rPr lang="en-US" dirty="0"/>
              <a:t>Detailed Comments &amp; Concerns</a:t>
            </a:r>
            <a:endParaRPr lang="en-GB" dirty="0"/>
          </a:p>
        </p:txBody>
      </p:sp>
      <p:sp>
        <p:nvSpPr>
          <p:cNvPr id="3" name="Content Placeholder 2">
            <a:extLst>
              <a:ext uri="{FF2B5EF4-FFF2-40B4-BE49-F238E27FC236}">
                <a16:creationId xmlns:a16="http://schemas.microsoft.com/office/drawing/2014/main" id="{6099A39F-918B-46C9-807C-2F2C1EC9DA3C}"/>
              </a:ext>
            </a:extLst>
          </p:cNvPr>
          <p:cNvSpPr>
            <a:spLocks noGrp="1"/>
          </p:cNvSpPr>
          <p:nvPr>
            <p:ph idx="1"/>
          </p:nvPr>
        </p:nvSpPr>
        <p:spPr>
          <a:xfrm>
            <a:off x="454891" y="1981200"/>
            <a:ext cx="8229600" cy="4495800"/>
          </a:xfrm>
        </p:spPr>
        <p:txBody>
          <a:bodyPr>
            <a:normAutofit/>
          </a:bodyPr>
          <a:lstStyle/>
          <a:p>
            <a:r>
              <a:rPr lang="en-GB" sz="2400" b="1" dirty="0">
                <a:ea typeface="Times New Roman" panose="02020603050405020304" pitchFamily="18" charset="0"/>
                <a:cs typeface="Times New Roman" panose="02020603050405020304" pitchFamily="18" charset="0"/>
              </a:rPr>
              <a:t>Clauses 9(8) &amp; 9(9) - </a:t>
            </a:r>
            <a:r>
              <a:rPr lang="en-GB" sz="2400" dirty="0"/>
              <a:t>Clauses speak to a person committing an offence </a:t>
            </a:r>
            <a:r>
              <a:rPr lang="en-GB" sz="2400" b="1" dirty="0"/>
              <a:t>“if the person, without lawful authority, wilfully….”</a:t>
            </a:r>
          </a:p>
          <a:p>
            <a:pPr lvl="1"/>
            <a:r>
              <a:rPr lang="en-GB" sz="2000" dirty="0"/>
              <a:t>Is it that there is no offence if the person has lawful authority and accesses information when they have no need or business to?</a:t>
            </a:r>
          </a:p>
          <a:p>
            <a:pPr lvl="1"/>
            <a:r>
              <a:rPr lang="en-GB" sz="2000" dirty="0"/>
              <a:t>What measures will be put in place to ensure that even if someone has lawful authority to access information they are ONLY allowed to do so when the specific need to access that information arises.</a:t>
            </a:r>
          </a:p>
          <a:p>
            <a:pPr lvl="1"/>
            <a:r>
              <a:rPr lang="en-GB" sz="2000" dirty="0"/>
              <a:t>What measures will be put in place to ensure that the OWNER of this information, the citizen is immediately notified when their data is accessed, especially in scenarios when this may occur without their prior consent.</a:t>
            </a:r>
          </a:p>
          <a:p>
            <a:pPr lvl="1"/>
            <a:endParaRPr lang="en-GB" sz="2000" b="1" dirty="0"/>
          </a:p>
        </p:txBody>
      </p:sp>
    </p:spTree>
    <p:extLst>
      <p:ext uri="{BB962C8B-B14F-4D97-AF65-F5344CB8AC3E}">
        <p14:creationId xmlns:p14="http://schemas.microsoft.com/office/powerpoint/2010/main" val="13745597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5BBCEF-05F1-4507-8B41-377CC83D7B01}"/>
              </a:ext>
            </a:extLst>
          </p:cNvPr>
          <p:cNvSpPr>
            <a:spLocks noGrp="1"/>
          </p:cNvSpPr>
          <p:nvPr>
            <p:ph type="title"/>
          </p:nvPr>
        </p:nvSpPr>
        <p:spPr>
          <a:xfrm>
            <a:off x="454891" y="838200"/>
            <a:ext cx="8229600" cy="1143000"/>
          </a:xfrm>
        </p:spPr>
        <p:txBody>
          <a:bodyPr/>
          <a:lstStyle/>
          <a:p>
            <a:r>
              <a:rPr lang="en-US" dirty="0"/>
              <a:t>Detailed Comments &amp; Concerns</a:t>
            </a:r>
            <a:endParaRPr lang="en-GB" dirty="0"/>
          </a:p>
        </p:txBody>
      </p:sp>
      <p:sp>
        <p:nvSpPr>
          <p:cNvPr id="3" name="Content Placeholder 2">
            <a:extLst>
              <a:ext uri="{FF2B5EF4-FFF2-40B4-BE49-F238E27FC236}">
                <a16:creationId xmlns:a16="http://schemas.microsoft.com/office/drawing/2014/main" id="{6099A39F-918B-46C9-807C-2F2C1EC9DA3C}"/>
              </a:ext>
            </a:extLst>
          </p:cNvPr>
          <p:cNvSpPr>
            <a:spLocks noGrp="1"/>
          </p:cNvSpPr>
          <p:nvPr>
            <p:ph idx="1"/>
          </p:nvPr>
        </p:nvSpPr>
        <p:spPr>
          <a:xfrm>
            <a:off x="454891" y="1981200"/>
            <a:ext cx="8229600" cy="4648200"/>
          </a:xfrm>
        </p:spPr>
        <p:txBody>
          <a:bodyPr>
            <a:normAutofit/>
          </a:bodyPr>
          <a:lstStyle/>
          <a:p>
            <a:pPr marL="0" marR="0">
              <a:lnSpc>
                <a:spcPct val="115000"/>
              </a:lnSpc>
              <a:spcBef>
                <a:spcPts val="1000"/>
              </a:spcBef>
              <a:spcAft>
                <a:spcPts val="0"/>
              </a:spcAft>
            </a:pPr>
            <a:r>
              <a:rPr lang="en-GB" sz="2800" b="1" dirty="0">
                <a:solidFill>
                  <a:srgbClr val="00B050"/>
                </a:solidFill>
                <a:effectLst/>
                <a:ea typeface="Times New Roman" panose="02020603050405020304" pitchFamily="18" charset="0"/>
                <a:cs typeface="Times New Roman" panose="02020603050405020304" pitchFamily="18" charset="0"/>
              </a:rPr>
              <a:t>Clause 11(1)(vii) - This clause refers to the collection of the “principal place of residence &amp; other places of residence”.</a:t>
            </a:r>
          </a:p>
          <a:p>
            <a:pPr marL="400050" lvl="1">
              <a:lnSpc>
                <a:spcPct val="115000"/>
              </a:lnSpc>
              <a:spcBef>
                <a:spcPts val="1000"/>
              </a:spcBef>
            </a:pPr>
            <a:r>
              <a:rPr lang="en-GB" sz="2000" dirty="0">
                <a:effectLst/>
                <a:ea typeface="Times New Roman" panose="02020603050405020304" pitchFamily="18" charset="0"/>
                <a:cs typeface="Times New Roman" panose="02020603050405020304" pitchFamily="18" charset="0"/>
              </a:rPr>
              <a:t>NIDS Team proposes </a:t>
            </a:r>
            <a:r>
              <a:rPr lang="en-GB" sz="2000">
                <a:effectLst/>
                <a:ea typeface="Times New Roman" panose="02020603050405020304" pitchFamily="18" charset="0"/>
                <a:cs typeface="Times New Roman" panose="02020603050405020304" pitchFamily="18" charset="0"/>
              </a:rPr>
              <a:t>use of </a:t>
            </a:r>
            <a:r>
              <a:rPr lang="en-GB" sz="2000" b="1" u="sng" dirty="0">
                <a:effectLst/>
                <a:ea typeface="Times New Roman" panose="02020603050405020304" pitchFamily="18" charset="0"/>
                <a:cs typeface="Times New Roman" panose="02020603050405020304" pitchFamily="18" charset="0"/>
              </a:rPr>
              <a:t>“Google Plus Codes</a:t>
            </a:r>
            <a:r>
              <a:rPr lang="en-GB" sz="2000" dirty="0">
                <a:effectLst/>
                <a:ea typeface="Times New Roman" panose="02020603050405020304" pitchFamily="18" charset="0"/>
                <a:cs typeface="Times New Roman" panose="02020603050405020304" pitchFamily="18" charset="0"/>
              </a:rPr>
              <a:t>” as one of the methods to be used for validation/verification of the citizen’s place of residence when due consideration is given to the varied living scenarios of our citizens.</a:t>
            </a:r>
          </a:p>
          <a:p>
            <a:pPr marL="400050" lvl="1">
              <a:lnSpc>
                <a:spcPct val="115000"/>
              </a:lnSpc>
              <a:spcBef>
                <a:spcPts val="1000"/>
              </a:spcBef>
            </a:pPr>
            <a:r>
              <a:rPr lang="en-GB" sz="2000" b="1" u="sng" dirty="0">
                <a:ea typeface="Times New Roman" panose="02020603050405020304" pitchFamily="18" charset="0"/>
                <a:cs typeface="Times New Roman" panose="02020603050405020304" pitchFamily="18" charset="0"/>
              </a:rPr>
              <a:t>Caution should be exercised</a:t>
            </a:r>
            <a:r>
              <a:rPr lang="en-GB" sz="2000" dirty="0">
                <a:ea typeface="Times New Roman" panose="02020603050405020304" pitchFamily="18" charset="0"/>
                <a:cs typeface="Times New Roman" panose="02020603050405020304" pitchFamily="18" charset="0"/>
              </a:rPr>
              <a:t>. Based on how these technologies work and how they may be perceived, it could open the spectre of citizen privacy and mass surveillance</a:t>
            </a:r>
            <a:r>
              <a:rPr lang="en-GB" sz="2000">
                <a:ea typeface="Times New Roman" panose="02020603050405020304" pitchFamily="18" charset="0"/>
                <a:cs typeface="Times New Roman" panose="02020603050405020304" pitchFamily="18" charset="0"/>
              </a:rPr>
              <a:t>. </a:t>
            </a:r>
            <a:r>
              <a:rPr lang="en-US" sz="2000">
                <a:ea typeface="Times New Roman" panose="02020603050405020304" pitchFamily="18" charset="0"/>
                <a:cs typeface="Times New Roman" panose="02020603050405020304" pitchFamily="18" charset="0"/>
              </a:rPr>
              <a:t>C</a:t>
            </a:r>
            <a:r>
              <a:rPr lang="en-GB" sz="2000">
                <a:ea typeface="Times New Roman" panose="02020603050405020304" pitchFamily="18" charset="0"/>
                <a:cs typeface="Times New Roman" panose="02020603050405020304" pitchFamily="18" charset="0"/>
              </a:rPr>
              <a:t>ould </a:t>
            </a:r>
            <a:r>
              <a:rPr lang="en-GB" sz="2000" dirty="0">
                <a:ea typeface="Times New Roman" panose="02020603050405020304" pitchFamily="18" charset="0"/>
                <a:cs typeface="Times New Roman" panose="02020603050405020304" pitchFamily="18" charset="0"/>
              </a:rPr>
              <a:t>impact enrolment and more importantly the trust and ultimate success of the National ID System</a:t>
            </a:r>
            <a:endParaRPr lang="en-GB" sz="2000" dirty="0">
              <a:effectLst/>
              <a:ea typeface="Times New Roman" panose="02020603050405020304" pitchFamily="18" charset="0"/>
              <a:cs typeface="Times New Roman" panose="02020603050405020304" pitchFamily="18" charset="0"/>
            </a:endParaRPr>
          </a:p>
          <a:p>
            <a:endParaRPr lang="en-GB" b="1" dirty="0"/>
          </a:p>
        </p:txBody>
      </p:sp>
    </p:spTree>
    <p:extLst>
      <p:ext uri="{BB962C8B-B14F-4D97-AF65-F5344CB8AC3E}">
        <p14:creationId xmlns:p14="http://schemas.microsoft.com/office/powerpoint/2010/main" val="847534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5BBCEF-05F1-4507-8B41-377CC83D7B01}"/>
              </a:ext>
            </a:extLst>
          </p:cNvPr>
          <p:cNvSpPr>
            <a:spLocks noGrp="1"/>
          </p:cNvSpPr>
          <p:nvPr>
            <p:ph type="title"/>
          </p:nvPr>
        </p:nvSpPr>
        <p:spPr>
          <a:xfrm>
            <a:off x="454891" y="838200"/>
            <a:ext cx="8229600" cy="1143000"/>
          </a:xfrm>
        </p:spPr>
        <p:txBody>
          <a:bodyPr/>
          <a:lstStyle/>
          <a:p>
            <a:r>
              <a:rPr lang="en-US" dirty="0"/>
              <a:t>Detailed Comments &amp; Concerns</a:t>
            </a:r>
            <a:endParaRPr lang="en-GB" dirty="0"/>
          </a:p>
        </p:txBody>
      </p:sp>
      <p:sp>
        <p:nvSpPr>
          <p:cNvPr id="3" name="Content Placeholder 2">
            <a:extLst>
              <a:ext uri="{FF2B5EF4-FFF2-40B4-BE49-F238E27FC236}">
                <a16:creationId xmlns:a16="http://schemas.microsoft.com/office/drawing/2014/main" id="{6099A39F-918B-46C9-807C-2F2C1EC9DA3C}"/>
              </a:ext>
            </a:extLst>
          </p:cNvPr>
          <p:cNvSpPr>
            <a:spLocks noGrp="1"/>
          </p:cNvSpPr>
          <p:nvPr>
            <p:ph idx="1"/>
          </p:nvPr>
        </p:nvSpPr>
        <p:spPr>
          <a:xfrm>
            <a:off x="454891" y="1981200"/>
            <a:ext cx="8229600" cy="3962400"/>
          </a:xfrm>
        </p:spPr>
        <p:txBody>
          <a:bodyPr>
            <a:normAutofit lnSpcReduction="10000"/>
          </a:bodyPr>
          <a:lstStyle/>
          <a:p>
            <a:pPr marL="0" marR="0">
              <a:lnSpc>
                <a:spcPct val="115000"/>
              </a:lnSpc>
              <a:spcBef>
                <a:spcPts val="1000"/>
              </a:spcBef>
              <a:spcAft>
                <a:spcPts val="0"/>
              </a:spcAft>
            </a:pPr>
            <a:r>
              <a:rPr lang="en-GB" sz="2800" b="1" dirty="0">
                <a:solidFill>
                  <a:srgbClr val="00B050"/>
                </a:solidFill>
                <a:effectLst/>
                <a:ea typeface="Times New Roman" panose="02020603050405020304" pitchFamily="18" charset="0"/>
                <a:cs typeface="Times New Roman" panose="02020603050405020304" pitchFamily="18" charset="0"/>
              </a:rPr>
              <a:t>Clause 11(b)(iii) – This clause is in reference to biometric information collected for the individual, specifically the “manual signature, in the case of an individual who is over 18 years of age or older”.</a:t>
            </a:r>
          </a:p>
          <a:p>
            <a:pPr marL="400050" lvl="1">
              <a:lnSpc>
                <a:spcPct val="115000"/>
              </a:lnSpc>
              <a:spcBef>
                <a:spcPts val="1000"/>
              </a:spcBef>
            </a:pPr>
            <a:r>
              <a:rPr lang="en-GB" sz="2000" dirty="0">
                <a:effectLst/>
                <a:ea typeface="Times New Roman" panose="02020603050405020304" pitchFamily="18" charset="0"/>
                <a:cs typeface="Times New Roman" panose="02020603050405020304" pitchFamily="18" charset="0"/>
              </a:rPr>
              <a:t>Why does a manual signature qualify as biometric information is this case.</a:t>
            </a:r>
          </a:p>
          <a:p>
            <a:pPr marL="400050" lvl="1">
              <a:lnSpc>
                <a:spcPct val="115000"/>
              </a:lnSpc>
              <a:spcBef>
                <a:spcPts val="1000"/>
              </a:spcBef>
            </a:pPr>
            <a:r>
              <a:rPr lang="en-GB" sz="2000" dirty="0">
                <a:effectLst/>
                <a:ea typeface="Times New Roman" panose="02020603050405020304" pitchFamily="18" charset="0"/>
                <a:cs typeface="Times New Roman" panose="02020603050405020304" pitchFamily="18" charset="0"/>
              </a:rPr>
              <a:t>Why is manual signature needed or relevant especially when something more unique in the form of the NIN will ultimately be created which negates the need for a signature. (consideration is also given to the fact that a fingerprint or a facial image is part of biometric data requested)</a:t>
            </a:r>
          </a:p>
          <a:p>
            <a:pPr marL="400050" lvl="1">
              <a:lnSpc>
                <a:spcPct val="115000"/>
              </a:lnSpc>
              <a:spcBef>
                <a:spcPts val="1000"/>
              </a:spcBef>
            </a:pPr>
            <a:endParaRPr lang="en-GB" sz="2000" b="1" dirty="0">
              <a:solidFill>
                <a:srgbClr val="00B050"/>
              </a:solidFill>
              <a:effectLst/>
              <a:ea typeface="Times New Roman" panose="02020603050405020304" pitchFamily="18" charset="0"/>
              <a:cs typeface="Times New Roman" panose="02020603050405020304" pitchFamily="18" charset="0"/>
            </a:endParaRPr>
          </a:p>
          <a:p>
            <a:endParaRPr lang="en-GB" b="1" dirty="0"/>
          </a:p>
        </p:txBody>
      </p:sp>
    </p:spTree>
    <p:extLst>
      <p:ext uri="{BB962C8B-B14F-4D97-AF65-F5344CB8AC3E}">
        <p14:creationId xmlns:p14="http://schemas.microsoft.com/office/powerpoint/2010/main" val="26546714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5BBCEF-05F1-4507-8B41-377CC83D7B01}"/>
              </a:ext>
            </a:extLst>
          </p:cNvPr>
          <p:cNvSpPr>
            <a:spLocks noGrp="1"/>
          </p:cNvSpPr>
          <p:nvPr>
            <p:ph type="title"/>
          </p:nvPr>
        </p:nvSpPr>
        <p:spPr>
          <a:xfrm>
            <a:off x="454891" y="838200"/>
            <a:ext cx="8229600" cy="1143000"/>
          </a:xfrm>
        </p:spPr>
        <p:txBody>
          <a:bodyPr/>
          <a:lstStyle/>
          <a:p>
            <a:r>
              <a:rPr lang="en-US" dirty="0"/>
              <a:t>Detailed Comments &amp; Concerns</a:t>
            </a:r>
            <a:endParaRPr lang="en-GB" dirty="0"/>
          </a:p>
        </p:txBody>
      </p:sp>
      <p:sp>
        <p:nvSpPr>
          <p:cNvPr id="3" name="Content Placeholder 2">
            <a:extLst>
              <a:ext uri="{FF2B5EF4-FFF2-40B4-BE49-F238E27FC236}">
                <a16:creationId xmlns:a16="http://schemas.microsoft.com/office/drawing/2014/main" id="{6099A39F-918B-46C9-807C-2F2C1EC9DA3C}"/>
              </a:ext>
            </a:extLst>
          </p:cNvPr>
          <p:cNvSpPr>
            <a:spLocks noGrp="1"/>
          </p:cNvSpPr>
          <p:nvPr>
            <p:ph idx="1"/>
          </p:nvPr>
        </p:nvSpPr>
        <p:spPr>
          <a:xfrm>
            <a:off x="450273" y="1752600"/>
            <a:ext cx="8229600" cy="4648200"/>
          </a:xfrm>
        </p:spPr>
        <p:txBody>
          <a:bodyPr>
            <a:normAutofit fontScale="92500" lnSpcReduction="20000"/>
          </a:bodyPr>
          <a:lstStyle/>
          <a:p>
            <a:pPr marL="0" marR="0">
              <a:lnSpc>
                <a:spcPct val="115000"/>
              </a:lnSpc>
              <a:spcBef>
                <a:spcPts val="1000"/>
              </a:spcBef>
              <a:spcAft>
                <a:spcPts val="0"/>
              </a:spcAft>
            </a:pPr>
            <a:r>
              <a:rPr lang="en-GB" sz="2400" b="1" dirty="0">
                <a:solidFill>
                  <a:srgbClr val="00B050"/>
                </a:solidFill>
                <a:effectLst/>
                <a:ea typeface="Times New Roman" panose="02020603050405020304" pitchFamily="18" charset="0"/>
                <a:cs typeface="Times New Roman" panose="02020603050405020304" pitchFamily="18" charset="0"/>
              </a:rPr>
              <a:t>Clause 14(1)(b) – This clause speaks to an individual’s request for cancellation of enrolment. Pursuant to the definitions of “enrolled individual” &amp; “enrolment” in the bill</a:t>
            </a:r>
          </a:p>
          <a:p>
            <a:pPr marL="400050" lvl="1">
              <a:lnSpc>
                <a:spcPct val="115000"/>
              </a:lnSpc>
              <a:spcBef>
                <a:spcPts val="1000"/>
              </a:spcBef>
            </a:pPr>
            <a:r>
              <a:rPr lang="en-GB" sz="1800" dirty="0">
                <a:effectLst/>
                <a:ea typeface="Times New Roman" panose="02020603050405020304" pitchFamily="18" charset="0"/>
                <a:cs typeface="Times New Roman" panose="02020603050405020304" pitchFamily="18" charset="0"/>
              </a:rPr>
              <a:t>Clarity needed as to whether the individual’s data is fully purged from the National ID Databases</a:t>
            </a:r>
          </a:p>
          <a:p>
            <a:pPr marL="400050" lvl="1">
              <a:lnSpc>
                <a:spcPct val="115000"/>
              </a:lnSpc>
              <a:spcBef>
                <a:spcPts val="1000"/>
              </a:spcBef>
            </a:pPr>
            <a:r>
              <a:rPr lang="en-GB" sz="1800" dirty="0">
                <a:effectLst/>
                <a:ea typeface="Times New Roman" panose="02020603050405020304" pitchFamily="18" charset="0"/>
                <a:cs typeface="Times New Roman" panose="02020603050405020304" pitchFamily="18" charset="0"/>
              </a:rPr>
              <a:t>Not clear as to the technical process and subsequent evidence employed and provided respectively to guarantee to the individual that their request for cancellation of enrolment has occurred</a:t>
            </a:r>
          </a:p>
          <a:p>
            <a:pPr marL="400050" lvl="1">
              <a:lnSpc>
                <a:spcPct val="115000"/>
              </a:lnSpc>
              <a:spcBef>
                <a:spcPts val="1000"/>
              </a:spcBef>
            </a:pPr>
            <a:r>
              <a:rPr lang="en-GB" sz="1800" dirty="0">
                <a:effectLst/>
                <a:ea typeface="Times New Roman" panose="02020603050405020304" pitchFamily="18" charset="0"/>
                <a:cs typeface="Times New Roman" panose="02020603050405020304" pitchFamily="18" charset="0"/>
              </a:rPr>
              <a:t>Not (technically) clear as to what actually happens when a person who previously requested enrolled cancellation seeks enrolment at a later date.</a:t>
            </a:r>
          </a:p>
          <a:p>
            <a:pPr marL="400050" lvl="1">
              <a:lnSpc>
                <a:spcPct val="115000"/>
              </a:lnSpc>
              <a:spcBef>
                <a:spcPts val="1000"/>
              </a:spcBef>
            </a:pPr>
            <a:r>
              <a:rPr lang="en-GB" sz="1800" dirty="0">
                <a:effectLst/>
                <a:ea typeface="Times New Roman" panose="02020603050405020304" pitchFamily="18" charset="0"/>
                <a:cs typeface="Times New Roman" panose="02020603050405020304" pitchFamily="18" charset="0"/>
              </a:rPr>
              <a:t>Given the nature of how a NIN is created, how/if an individual would/could regain their original NIN if a request to cancel enrolment should effectively remove ALL of their information from the national ID database. </a:t>
            </a:r>
            <a:r>
              <a:rPr lang="en-GB" sz="1800" i="1" u="sng" dirty="0">
                <a:effectLst/>
                <a:ea typeface="Times New Roman" panose="02020603050405020304" pitchFamily="18" charset="0"/>
                <a:cs typeface="Times New Roman" panose="02020603050405020304" pitchFamily="18" charset="0"/>
              </a:rPr>
              <a:t>Note 15(2)(b) and (c) states that the NIN is permanently assigned to the enrolled individual and will not be assigned or re-assigned to another individual during the lifetime and after the death of the original assignee.</a:t>
            </a:r>
          </a:p>
          <a:p>
            <a:endParaRPr lang="en-GB" sz="2800" b="1" dirty="0"/>
          </a:p>
        </p:txBody>
      </p:sp>
    </p:spTree>
    <p:extLst>
      <p:ext uri="{BB962C8B-B14F-4D97-AF65-F5344CB8AC3E}">
        <p14:creationId xmlns:p14="http://schemas.microsoft.com/office/powerpoint/2010/main" val="14486855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5BBCEF-05F1-4507-8B41-377CC83D7B01}"/>
              </a:ext>
            </a:extLst>
          </p:cNvPr>
          <p:cNvSpPr>
            <a:spLocks noGrp="1"/>
          </p:cNvSpPr>
          <p:nvPr>
            <p:ph type="title"/>
          </p:nvPr>
        </p:nvSpPr>
        <p:spPr>
          <a:xfrm>
            <a:off x="454891" y="838200"/>
            <a:ext cx="8229600" cy="1143000"/>
          </a:xfrm>
        </p:spPr>
        <p:txBody>
          <a:bodyPr/>
          <a:lstStyle/>
          <a:p>
            <a:r>
              <a:rPr lang="en-US" dirty="0"/>
              <a:t>Detailed Comments &amp; Concerns</a:t>
            </a:r>
            <a:endParaRPr lang="en-GB" dirty="0"/>
          </a:p>
        </p:txBody>
      </p:sp>
      <p:sp>
        <p:nvSpPr>
          <p:cNvPr id="3" name="Content Placeholder 2">
            <a:extLst>
              <a:ext uri="{FF2B5EF4-FFF2-40B4-BE49-F238E27FC236}">
                <a16:creationId xmlns:a16="http://schemas.microsoft.com/office/drawing/2014/main" id="{6099A39F-918B-46C9-807C-2F2C1EC9DA3C}"/>
              </a:ext>
            </a:extLst>
          </p:cNvPr>
          <p:cNvSpPr>
            <a:spLocks noGrp="1"/>
          </p:cNvSpPr>
          <p:nvPr>
            <p:ph idx="1"/>
          </p:nvPr>
        </p:nvSpPr>
        <p:spPr>
          <a:xfrm>
            <a:off x="454891" y="1828800"/>
            <a:ext cx="8229600" cy="4648200"/>
          </a:xfrm>
        </p:spPr>
        <p:txBody>
          <a:bodyPr>
            <a:normAutofit fontScale="85000" lnSpcReduction="10000"/>
          </a:bodyPr>
          <a:lstStyle/>
          <a:p>
            <a:pPr marL="0" marR="0">
              <a:lnSpc>
                <a:spcPct val="115000"/>
              </a:lnSpc>
              <a:spcBef>
                <a:spcPts val="1000"/>
              </a:spcBef>
              <a:spcAft>
                <a:spcPts val="0"/>
              </a:spcAft>
            </a:pPr>
            <a:r>
              <a:rPr lang="en-GB" sz="2400" b="1" dirty="0">
                <a:solidFill>
                  <a:srgbClr val="00B050"/>
                </a:solidFill>
                <a:effectLst/>
                <a:ea typeface="Times New Roman" panose="02020603050405020304" pitchFamily="18" charset="0"/>
                <a:cs typeface="Times New Roman" panose="02020603050405020304" pitchFamily="18" charset="0"/>
              </a:rPr>
              <a:t>The National ID Card – Sections 16, 17 18 &amp; 19</a:t>
            </a:r>
          </a:p>
          <a:p>
            <a:pPr marL="400050" lvl="1">
              <a:lnSpc>
                <a:spcPct val="115000"/>
              </a:lnSpc>
              <a:spcBef>
                <a:spcPts val="1000"/>
              </a:spcBef>
            </a:pPr>
            <a:r>
              <a:rPr lang="en-GB" sz="2000" dirty="0"/>
              <a:t>National ID Card is being touted as a </a:t>
            </a:r>
            <a:r>
              <a:rPr lang="en-GB" sz="2000" b="1" u="sng" dirty="0"/>
              <a:t>“means of proving that individual’s identity” </a:t>
            </a:r>
            <a:r>
              <a:rPr lang="en-GB" sz="2000" dirty="0"/>
              <a:t>or </a:t>
            </a:r>
            <a:r>
              <a:rPr lang="en-GB" sz="2000" b="1" u="sng" dirty="0"/>
              <a:t>“as a means of facilitating transactions between that individual and any other party, where agreed between that individual and the other party”. </a:t>
            </a:r>
          </a:p>
          <a:p>
            <a:pPr marL="400050" lvl="1">
              <a:lnSpc>
                <a:spcPct val="115000"/>
              </a:lnSpc>
              <a:spcBef>
                <a:spcPts val="1000"/>
              </a:spcBef>
            </a:pPr>
            <a:r>
              <a:rPr lang="en-GB" sz="2000" dirty="0"/>
              <a:t>excessive dependence on the issuance and use of the National ID card as an instrument of validation without supporting infrastructure. </a:t>
            </a:r>
          </a:p>
          <a:p>
            <a:pPr marL="400050" lvl="1">
              <a:lnSpc>
                <a:spcPct val="115000"/>
              </a:lnSpc>
              <a:spcBef>
                <a:spcPts val="1000"/>
              </a:spcBef>
            </a:pPr>
            <a:r>
              <a:rPr lang="en-GB" sz="2000" dirty="0"/>
              <a:t>Possibility of fraud and information leakage based on excessive dependency on the ID Card</a:t>
            </a:r>
          </a:p>
          <a:p>
            <a:pPr marL="400050" lvl="1">
              <a:lnSpc>
                <a:spcPct val="115000"/>
              </a:lnSpc>
              <a:spcBef>
                <a:spcPts val="1000"/>
              </a:spcBef>
            </a:pPr>
            <a:r>
              <a:rPr lang="en-GB" sz="2000" dirty="0"/>
              <a:t>There should be </a:t>
            </a:r>
            <a:r>
              <a:rPr lang="en-GB" sz="2000" b="1" u="sng" dirty="0"/>
              <a:t>tighter dependence on the NIN </a:t>
            </a:r>
            <a:r>
              <a:rPr lang="en-GB" sz="2000" dirty="0"/>
              <a:t>itself and supporting mechanisms to facilitate secure validation using </a:t>
            </a:r>
            <a:r>
              <a:rPr lang="en-GB" sz="2400" b="1" u="sng" dirty="0"/>
              <a:t>zero knowledge proofs </a:t>
            </a:r>
            <a:r>
              <a:rPr lang="en-GB" sz="2000" dirty="0"/>
              <a:t>in lieu of a physical ID instrument</a:t>
            </a:r>
          </a:p>
          <a:p>
            <a:pPr marL="400050" lvl="1">
              <a:lnSpc>
                <a:spcPct val="115000"/>
              </a:lnSpc>
              <a:spcBef>
                <a:spcPts val="1000"/>
              </a:spcBef>
            </a:pPr>
            <a:r>
              <a:rPr lang="en-GB" sz="2000" dirty="0"/>
              <a:t>Expiration regime that is imposed on the ID card itself which is tied to 3 defined age brackets. This would seem to imply that there is </a:t>
            </a:r>
            <a:r>
              <a:rPr lang="en-GB" sz="2000" i="1" u="sng" dirty="0"/>
              <a:t>something linking and individual’s age to the validity of the ID card</a:t>
            </a:r>
          </a:p>
          <a:p>
            <a:pPr marL="400050" lvl="1">
              <a:lnSpc>
                <a:spcPct val="115000"/>
              </a:lnSpc>
              <a:spcBef>
                <a:spcPts val="1000"/>
              </a:spcBef>
            </a:pPr>
            <a:endParaRPr lang="en-GB" sz="2000" dirty="0"/>
          </a:p>
        </p:txBody>
      </p:sp>
    </p:spTree>
    <p:extLst>
      <p:ext uri="{BB962C8B-B14F-4D97-AF65-F5344CB8AC3E}">
        <p14:creationId xmlns:p14="http://schemas.microsoft.com/office/powerpoint/2010/main" val="31610438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5BBCEF-05F1-4507-8B41-377CC83D7B01}"/>
              </a:ext>
            </a:extLst>
          </p:cNvPr>
          <p:cNvSpPr>
            <a:spLocks noGrp="1"/>
          </p:cNvSpPr>
          <p:nvPr>
            <p:ph type="title"/>
          </p:nvPr>
        </p:nvSpPr>
        <p:spPr>
          <a:xfrm>
            <a:off x="454891" y="838200"/>
            <a:ext cx="8229600" cy="1143000"/>
          </a:xfrm>
        </p:spPr>
        <p:txBody>
          <a:bodyPr/>
          <a:lstStyle/>
          <a:p>
            <a:r>
              <a:rPr lang="en-US" dirty="0"/>
              <a:t>Detailed Comments &amp; Concerns</a:t>
            </a:r>
            <a:endParaRPr lang="en-GB" dirty="0"/>
          </a:p>
        </p:txBody>
      </p:sp>
      <p:sp>
        <p:nvSpPr>
          <p:cNvPr id="3" name="Content Placeholder 2">
            <a:extLst>
              <a:ext uri="{FF2B5EF4-FFF2-40B4-BE49-F238E27FC236}">
                <a16:creationId xmlns:a16="http://schemas.microsoft.com/office/drawing/2014/main" id="{6099A39F-918B-46C9-807C-2F2C1EC9DA3C}"/>
              </a:ext>
            </a:extLst>
          </p:cNvPr>
          <p:cNvSpPr>
            <a:spLocks noGrp="1"/>
          </p:cNvSpPr>
          <p:nvPr>
            <p:ph idx="1"/>
          </p:nvPr>
        </p:nvSpPr>
        <p:spPr>
          <a:xfrm>
            <a:off x="454891" y="1828800"/>
            <a:ext cx="8229600" cy="4648200"/>
          </a:xfrm>
        </p:spPr>
        <p:txBody>
          <a:bodyPr>
            <a:normAutofit lnSpcReduction="10000"/>
          </a:bodyPr>
          <a:lstStyle/>
          <a:p>
            <a:pPr marL="0" marR="0">
              <a:lnSpc>
                <a:spcPct val="115000"/>
              </a:lnSpc>
              <a:spcBef>
                <a:spcPts val="1000"/>
              </a:spcBef>
              <a:spcAft>
                <a:spcPts val="0"/>
              </a:spcAft>
            </a:pPr>
            <a:r>
              <a:rPr lang="en-GB" sz="2800" b="1" dirty="0">
                <a:solidFill>
                  <a:srgbClr val="00B050"/>
                </a:solidFill>
                <a:effectLst/>
                <a:ea typeface="Times New Roman" panose="02020603050405020304" pitchFamily="18" charset="0"/>
                <a:cs typeface="Times New Roman" panose="02020603050405020304" pitchFamily="18" charset="0"/>
              </a:rPr>
              <a:t>Disclosure of Identity Information - Section (24)</a:t>
            </a:r>
          </a:p>
          <a:p>
            <a:pPr marL="400050" lvl="1">
              <a:lnSpc>
                <a:spcPct val="115000"/>
              </a:lnSpc>
              <a:spcBef>
                <a:spcPts val="1000"/>
              </a:spcBef>
            </a:pPr>
            <a:r>
              <a:rPr lang="en-GB" sz="1800" dirty="0"/>
              <a:t>24(5) – Seeking clarity on precisely how and to whom information in this clause will be provided to. Details as to the process by which information is accessed supplied are not clear.  It is also unclear as to the measures that will be employed to demonstrate that requested data will not be altered post collection.</a:t>
            </a:r>
          </a:p>
          <a:p>
            <a:pPr marL="400050" lvl="1">
              <a:lnSpc>
                <a:spcPct val="115000"/>
              </a:lnSpc>
              <a:spcBef>
                <a:spcPts val="1000"/>
              </a:spcBef>
            </a:pPr>
            <a:r>
              <a:rPr lang="en-GB" sz="1800" dirty="0"/>
              <a:t>24(7)(b), 24(8) - The process outlined is insufficient to guarantee proper security and privacy of citizen data and a citizen’s right to be forgotten.</a:t>
            </a:r>
          </a:p>
          <a:p>
            <a:pPr marL="400050" lvl="1">
              <a:lnSpc>
                <a:spcPct val="115000"/>
              </a:lnSpc>
              <a:spcBef>
                <a:spcPts val="1000"/>
              </a:spcBef>
            </a:pPr>
            <a:r>
              <a:rPr lang="en-GB" sz="1800" dirty="0"/>
              <a:t>The provision that entitles an </a:t>
            </a:r>
            <a:r>
              <a:rPr lang="en-GB" sz="1800" b="1" i="1" u="sng" dirty="0"/>
              <a:t>“individual and his attorney-at-law are entitled to be present to witness the destruction” </a:t>
            </a:r>
            <a:r>
              <a:rPr lang="en-GB" sz="1800" dirty="0"/>
              <a:t>of digitally stored/collected information is no guarantee that the information is </a:t>
            </a:r>
            <a:r>
              <a:rPr lang="en-GB" sz="1800" b="1" u="sng" dirty="0"/>
              <a:t>actually purged</a:t>
            </a:r>
          </a:p>
          <a:p>
            <a:pPr marL="400050" lvl="1">
              <a:lnSpc>
                <a:spcPct val="115000"/>
              </a:lnSpc>
              <a:spcBef>
                <a:spcPts val="1000"/>
              </a:spcBef>
            </a:pPr>
            <a:r>
              <a:rPr lang="en-GB" sz="1800" b="1" dirty="0"/>
              <a:t>Reference is made to a similar data/information collection process that is outlined in considerably more detail in the </a:t>
            </a:r>
            <a:r>
              <a:rPr lang="en-GB" sz="1800" b="1"/>
              <a:t>Cybercrimes Act</a:t>
            </a:r>
            <a:r>
              <a:rPr lang="en-US" sz="1800" b="1"/>
              <a:t> (Sections 16,17,19)</a:t>
            </a:r>
            <a:r>
              <a:rPr lang="en-GB" sz="1800" b="1"/>
              <a:t>. </a:t>
            </a:r>
            <a:r>
              <a:rPr lang="en-GB" sz="1800" b="1" dirty="0"/>
              <a:t>This level of detail should be applied to data collection methods this bill </a:t>
            </a:r>
            <a:r>
              <a:rPr lang="en-GB" sz="1800" b="1"/>
              <a:t>as well</a:t>
            </a:r>
            <a:r>
              <a:rPr lang="en-US" sz="1800" b="1"/>
              <a:t>,</a:t>
            </a:r>
            <a:endParaRPr lang="en-GB" sz="1800" b="1" dirty="0"/>
          </a:p>
        </p:txBody>
      </p:sp>
    </p:spTree>
    <p:extLst>
      <p:ext uri="{BB962C8B-B14F-4D97-AF65-F5344CB8AC3E}">
        <p14:creationId xmlns:p14="http://schemas.microsoft.com/office/powerpoint/2010/main" val="24175958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FC89B-B02B-4CE8-BA82-687D2F9807E0}"/>
              </a:ext>
            </a:extLst>
          </p:cNvPr>
          <p:cNvSpPr>
            <a:spLocks noGrp="1"/>
          </p:cNvSpPr>
          <p:nvPr>
            <p:ph type="title"/>
          </p:nvPr>
        </p:nvSpPr>
        <p:spPr>
          <a:xfrm>
            <a:off x="457200" y="1868197"/>
            <a:ext cx="8229600" cy="1143000"/>
          </a:xfrm>
        </p:spPr>
        <p:txBody>
          <a:bodyPr/>
          <a:lstStyle/>
          <a:p>
            <a:r>
              <a:rPr lang="en-US" b="1" dirty="0"/>
              <a:t>Thank You</a:t>
            </a:r>
            <a:endParaRPr lang="en-GB" b="1" dirty="0"/>
          </a:p>
        </p:txBody>
      </p:sp>
      <p:sp>
        <p:nvSpPr>
          <p:cNvPr id="3" name="Content Placeholder 2">
            <a:extLst>
              <a:ext uri="{FF2B5EF4-FFF2-40B4-BE49-F238E27FC236}">
                <a16:creationId xmlns:a16="http://schemas.microsoft.com/office/drawing/2014/main" id="{19A26CEA-3EAE-4E97-853A-EB391598A75C}"/>
              </a:ext>
            </a:extLst>
          </p:cNvPr>
          <p:cNvSpPr>
            <a:spLocks noGrp="1"/>
          </p:cNvSpPr>
          <p:nvPr>
            <p:ph idx="1"/>
          </p:nvPr>
        </p:nvSpPr>
        <p:spPr>
          <a:xfrm>
            <a:off x="436418" y="3962400"/>
            <a:ext cx="8229600" cy="1706562"/>
          </a:xfrm>
        </p:spPr>
        <p:txBody>
          <a:bodyPr>
            <a:normAutofit fontScale="77500" lnSpcReduction="20000"/>
          </a:bodyPr>
          <a:lstStyle/>
          <a:p>
            <a:pPr marL="0" indent="0" algn="ctr">
              <a:buNone/>
            </a:pPr>
            <a:r>
              <a:rPr lang="en-US" sz="4000" b="1" dirty="0">
                <a:solidFill>
                  <a:srgbClr val="00B050"/>
                </a:solidFill>
                <a:latin typeface="+mj-lt"/>
              </a:rPr>
              <a:t>Trevor Forrest</a:t>
            </a:r>
          </a:p>
          <a:p>
            <a:pPr marL="0" indent="0" algn="ctr">
              <a:buNone/>
            </a:pPr>
            <a:r>
              <a:rPr lang="en-US" sz="3200" b="1" dirty="0">
                <a:solidFill>
                  <a:schemeClr val="tx1"/>
                </a:solidFill>
                <a:latin typeface="+mj-lt"/>
              </a:rPr>
              <a:t>CEO, 876 Solutions</a:t>
            </a:r>
          </a:p>
          <a:p>
            <a:pPr marL="0" indent="0" algn="ctr">
              <a:buNone/>
            </a:pPr>
            <a:r>
              <a:rPr lang="en-US" sz="3200" b="1" dirty="0">
                <a:solidFill>
                  <a:schemeClr val="tx1"/>
                </a:solidFill>
                <a:latin typeface="+mj-lt"/>
              </a:rPr>
              <a:t>trevorforrest@876solutions.com</a:t>
            </a:r>
          </a:p>
          <a:p>
            <a:pPr marL="0" indent="0" algn="ctr">
              <a:buNone/>
            </a:pPr>
            <a:r>
              <a:rPr lang="en-US" sz="3200" b="1" dirty="0">
                <a:solidFill>
                  <a:schemeClr val="tx1"/>
                </a:solidFill>
                <a:latin typeface="+mj-lt"/>
                <a:hlinkClick r:id="rId2">
                  <a:extLst>
                    <a:ext uri="{A12FA001-AC4F-418D-AE19-62706E023703}">
                      <ahyp:hlinkClr xmlns:ahyp="http://schemas.microsoft.com/office/drawing/2018/hyperlinkcolor" val="tx"/>
                    </a:ext>
                  </a:extLst>
                </a:hlinkClick>
              </a:rPr>
              <a:t>https://www.876solutions.com</a:t>
            </a:r>
            <a:endParaRPr lang="en-US" sz="3200" b="1" dirty="0">
              <a:solidFill>
                <a:schemeClr val="tx1"/>
              </a:solidFill>
              <a:latin typeface="+mj-lt"/>
            </a:endParaRPr>
          </a:p>
          <a:p>
            <a:endParaRPr lang="en-GB" dirty="0"/>
          </a:p>
        </p:txBody>
      </p:sp>
    </p:spTree>
    <p:extLst>
      <p:ext uri="{BB962C8B-B14F-4D97-AF65-F5344CB8AC3E}">
        <p14:creationId xmlns:p14="http://schemas.microsoft.com/office/powerpoint/2010/main" val="3235135289"/>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EC12C-A104-47FA-87BB-F5B4A800E7B6}"/>
              </a:ext>
            </a:extLst>
          </p:cNvPr>
          <p:cNvSpPr>
            <a:spLocks noGrp="1"/>
          </p:cNvSpPr>
          <p:nvPr>
            <p:ph type="title"/>
          </p:nvPr>
        </p:nvSpPr>
        <p:spPr>
          <a:xfrm>
            <a:off x="0" y="990600"/>
            <a:ext cx="9144000" cy="693737"/>
          </a:xfrm>
        </p:spPr>
        <p:txBody>
          <a:bodyPr>
            <a:noAutofit/>
          </a:bodyPr>
          <a:lstStyle/>
          <a:p>
            <a:r>
              <a:rPr lang="en-US" sz="3600" dirty="0"/>
              <a:t>Current State of Citizen Identity &amp; Services</a:t>
            </a:r>
          </a:p>
        </p:txBody>
      </p:sp>
      <p:pic>
        <p:nvPicPr>
          <p:cNvPr id="4" name="Picture 3">
            <a:extLst>
              <a:ext uri="{FF2B5EF4-FFF2-40B4-BE49-F238E27FC236}">
                <a16:creationId xmlns:a16="http://schemas.microsoft.com/office/drawing/2014/main" id="{2E7CAB49-1EFF-4140-91F2-7E565FF7AAE6}"/>
              </a:ext>
            </a:extLst>
          </p:cNvPr>
          <p:cNvPicPr>
            <a:picLocks noChangeAspect="1"/>
          </p:cNvPicPr>
          <p:nvPr/>
        </p:nvPicPr>
        <p:blipFill>
          <a:blip r:embed="rId2"/>
          <a:stretch>
            <a:fillRect/>
          </a:stretch>
        </p:blipFill>
        <p:spPr>
          <a:xfrm>
            <a:off x="2590800" y="1684337"/>
            <a:ext cx="3657600" cy="5011838"/>
          </a:xfrm>
          <a:prstGeom prst="rect">
            <a:avLst/>
          </a:prstGeom>
        </p:spPr>
      </p:pic>
    </p:spTree>
    <p:extLst>
      <p:ext uri="{BB962C8B-B14F-4D97-AF65-F5344CB8AC3E}">
        <p14:creationId xmlns:p14="http://schemas.microsoft.com/office/powerpoint/2010/main" val="1564223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EC12C-A104-47FA-87BB-F5B4A800E7B6}"/>
              </a:ext>
            </a:extLst>
          </p:cNvPr>
          <p:cNvSpPr>
            <a:spLocks noGrp="1"/>
          </p:cNvSpPr>
          <p:nvPr>
            <p:ph type="title"/>
          </p:nvPr>
        </p:nvSpPr>
        <p:spPr>
          <a:xfrm>
            <a:off x="76200" y="782297"/>
            <a:ext cx="8991600" cy="693737"/>
          </a:xfrm>
        </p:spPr>
        <p:txBody>
          <a:bodyPr>
            <a:normAutofit fontScale="90000"/>
          </a:bodyPr>
          <a:lstStyle/>
          <a:p>
            <a:r>
              <a:rPr lang="en-US" dirty="0"/>
              <a:t>Future State of Citizen Identity &amp; Services</a:t>
            </a:r>
          </a:p>
        </p:txBody>
      </p:sp>
      <p:pic>
        <p:nvPicPr>
          <p:cNvPr id="3" name="Picture 2">
            <a:extLst>
              <a:ext uri="{FF2B5EF4-FFF2-40B4-BE49-F238E27FC236}">
                <a16:creationId xmlns:a16="http://schemas.microsoft.com/office/drawing/2014/main" id="{3CCBBFAA-B0D9-4469-916F-856F38E38ED8}"/>
              </a:ext>
            </a:extLst>
          </p:cNvPr>
          <p:cNvPicPr>
            <a:picLocks noChangeAspect="1"/>
          </p:cNvPicPr>
          <p:nvPr/>
        </p:nvPicPr>
        <p:blipFill>
          <a:blip r:embed="rId2"/>
          <a:stretch>
            <a:fillRect/>
          </a:stretch>
        </p:blipFill>
        <p:spPr>
          <a:xfrm>
            <a:off x="1226344" y="1583389"/>
            <a:ext cx="6691312" cy="4969811"/>
          </a:xfrm>
          <a:prstGeom prst="rect">
            <a:avLst/>
          </a:prstGeom>
        </p:spPr>
      </p:pic>
      <p:sp>
        <p:nvSpPr>
          <p:cNvPr id="5" name="Rectangle 4">
            <a:extLst>
              <a:ext uri="{FF2B5EF4-FFF2-40B4-BE49-F238E27FC236}">
                <a16:creationId xmlns:a16="http://schemas.microsoft.com/office/drawing/2014/main" id="{3648DB61-5253-4D74-A7C1-C306C8B445A0}"/>
              </a:ext>
            </a:extLst>
          </p:cNvPr>
          <p:cNvSpPr/>
          <p:nvPr/>
        </p:nvSpPr>
        <p:spPr>
          <a:xfrm>
            <a:off x="1295400" y="5791200"/>
            <a:ext cx="19812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479B5D9-051B-44CB-8A55-FE6F72AF1AC5}"/>
              </a:ext>
            </a:extLst>
          </p:cNvPr>
          <p:cNvSpPr/>
          <p:nvPr/>
        </p:nvSpPr>
        <p:spPr>
          <a:xfrm>
            <a:off x="3962400" y="2362200"/>
            <a:ext cx="19812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4740590B-F8B8-4FC3-B451-FC4AEC69C55A}"/>
              </a:ext>
            </a:extLst>
          </p:cNvPr>
          <p:cNvSpPr txBox="1"/>
          <p:nvPr/>
        </p:nvSpPr>
        <p:spPr>
          <a:xfrm>
            <a:off x="1752600" y="5791200"/>
            <a:ext cx="1002197" cy="307777"/>
          </a:xfrm>
          <a:prstGeom prst="rect">
            <a:avLst/>
          </a:prstGeom>
          <a:noFill/>
        </p:spPr>
        <p:txBody>
          <a:bodyPr wrap="none" rtlCol="0">
            <a:spAutoFit/>
          </a:bodyPr>
          <a:lstStyle/>
          <a:p>
            <a:r>
              <a:rPr lang="en-US" sz="1400" dirty="0">
                <a:solidFill>
                  <a:srgbClr val="AE5545"/>
                </a:solidFill>
                <a:latin typeface="Arial Black" panose="020B0A04020102020204" pitchFamily="34" charset="0"/>
              </a:rPr>
              <a:t>Hospital</a:t>
            </a:r>
          </a:p>
        </p:txBody>
      </p:sp>
      <p:sp>
        <p:nvSpPr>
          <p:cNvPr id="8" name="TextBox 7">
            <a:extLst>
              <a:ext uri="{FF2B5EF4-FFF2-40B4-BE49-F238E27FC236}">
                <a16:creationId xmlns:a16="http://schemas.microsoft.com/office/drawing/2014/main" id="{D9707E25-1A99-4DCD-8FDC-FB3E5439F2D6}"/>
              </a:ext>
            </a:extLst>
          </p:cNvPr>
          <p:cNvSpPr txBox="1"/>
          <p:nvPr/>
        </p:nvSpPr>
        <p:spPr>
          <a:xfrm>
            <a:off x="3962400" y="2359223"/>
            <a:ext cx="2052678" cy="307777"/>
          </a:xfrm>
          <a:prstGeom prst="rect">
            <a:avLst/>
          </a:prstGeom>
          <a:noFill/>
        </p:spPr>
        <p:txBody>
          <a:bodyPr wrap="none" rtlCol="0">
            <a:spAutoFit/>
          </a:bodyPr>
          <a:lstStyle/>
          <a:p>
            <a:pPr algn="ctr"/>
            <a:r>
              <a:rPr lang="en-US" sz="1400" dirty="0">
                <a:solidFill>
                  <a:srgbClr val="AE5545"/>
                </a:solidFill>
                <a:latin typeface="Arial Black" panose="020B0A04020102020204" pitchFamily="34" charset="0"/>
              </a:rPr>
              <a:t>Tax Administration</a:t>
            </a:r>
          </a:p>
        </p:txBody>
      </p:sp>
    </p:spTree>
    <p:extLst>
      <p:ext uri="{BB962C8B-B14F-4D97-AF65-F5344CB8AC3E}">
        <p14:creationId xmlns:p14="http://schemas.microsoft.com/office/powerpoint/2010/main" val="29657775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6A47C-BDF5-420C-AAF0-D71FFC00EDDA}"/>
              </a:ext>
            </a:extLst>
          </p:cNvPr>
          <p:cNvSpPr>
            <a:spLocks noGrp="1"/>
          </p:cNvSpPr>
          <p:nvPr>
            <p:ph type="title"/>
          </p:nvPr>
        </p:nvSpPr>
        <p:spPr>
          <a:xfrm>
            <a:off x="457200" y="762000"/>
            <a:ext cx="8229600" cy="917864"/>
          </a:xfrm>
        </p:spPr>
        <p:txBody>
          <a:bodyPr>
            <a:normAutofit/>
          </a:bodyPr>
          <a:lstStyle/>
          <a:p>
            <a:r>
              <a:rPr lang="en-US" dirty="0"/>
              <a:t>Digital Identity  &amp; Self Sovereignty</a:t>
            </a:r>
          </a:p>
        </p:txBody>
      </p:sp>
      <p:sp>
        <p:nvSpPr>
          <p:cNvPr id="3" name="Content Placeholder 2">
            <a:extLst>
              <a:ext uri="{FF2B5EF4-FFF2-40B4-BE49-F238E27FC236}">
                <a16:creationId xmlns:a16="http://schemas.microsoft.com/office/drawing/2014/main" id="{614E5216-B957-4FD9-9096-8B32A3B13B5B}"/>
              </a:ext>
            </a:extLst>
          </p:cNvPr>
          <p:cNvSpPr>
            <a:spLocks noGrp="1"/>
          </p:cNvSpPr>
          <p:nvPr>
            <p:ph idx="1"/>
          </p:nvPr>
        </p:nvSpPr>
        <p:spPr>
          <a:xfrm>
            <a:off x="838200" y="1679864"/>
            <a:ext cx="7467600" cy="4602163"/>
          </a:xfrm>
        </p:spPr>
        <p:txBody>
          <a:bodyPr>
            <a:normAutofit fontScale="70000" lnSpcReduction="20000"/>
          </a:bodyPr>
          <a:lstStyle/>
          <a:p>
            <a:pPr marL="0" indent="0">
              <a:buNone/>
            </a:pPr>
            <a:r>
              <a:rPr lang="en-US" sz="4000" b="1" dirty="0">
                <a:solidFill>
                  <a:schemeClr val="tx1"/>
                </a:solidFill>
              </a:rPr>
              <a:t>10 Key Principles of Digital Sovereign Identity</a:t>
            </a:r>
          </a:p>
          <a:p>
            <a:r>
              <a:rPr lang="en-US" b="1" dirty="0">
                <a:solidFill>
                  <a:schemeClr val="tx1"/>
                </a:solidFill>
              </a:rPr>
              <a:t>Existence</a:t>
            </a:r>
            <a:r>
              <a:rPr lang="en-US" dirty="0"/>
              <a:t> — Users must have an independent existence.</a:t>
            </a:r>
          </a:p>
          <a:p>
            <a:r>
              <a:rPr lang="en-US" b="1" dirty="0">
                <a:solidFill>
                  <a:schemeClr val="tx1"/>
                </a:solidFill>
              </a:rPr>
              <a:t>Control</a:t>
            </a:r>
            <a:r>
              <a:rPr lang="en-US" dirty="0"/>
              <a:t> — Users must control their identities.</a:t>
            </a:r>
          </a:p>
          <a:p>
            <a:r>
              <a:rPr lang="en-US" b="1" dirty="0">
                <a:solidFill>
                  <a:schemeClr val="tx1"/>
                </a:solidFill>
              </a:rPr>
              <a:t>Access</a:t>
            </a:r>
            <a:r>
              <a:rPr lang="en-US" dirty="0"/>
              <a:t> — Users must have access to their own data</a:t>
            </a:r>
          </a:p>
          <a:p>
            <a:r>
              <a:rPr lang="en-US" b="1" dirty="0">
                <a:solidFill>
                  <a:schemeClr val="tx1"/>
                </a:solidFill>
              </a:rPr>
              <a:t>Transparency</a:t>
            </a:r>
            <a:r>
              <a:rPr lang="en-US" dirty="0"/>
              <a:t> — Systems and algorithms must be transparent.</a:t>
            </a:r>
          </a:p>
          <a:p>
            <a:r>
              <a:rPr lang="en-US" b="1" dirty="0">
                <a:solidFill>
                  <a:schemeClr val="tx1"/>
                </a:solidFill>
              </a:rPr>
              <a:t>Persistence</a:t>
            </a:r>
            <a:r>
              <a:rPr lang="en-US" b="1" dirty="0"/>
              <a:t> </a:t>
            </a:r>
            <a:r>
              <a:rPr lang="en-US" dirty="0"/>
              <a:t>— Identities must be long-lived.</a:t>
            </a:r>
          </a:p>
          <a:p>
            <a:r>
              <a:rPr lang="en-US" b="1" dirty="0">
                <a:solidFill>
                  <a:schemeClr val="tx1"/>
                </a:solidFill>
              </a:rPr>
              <a:t>Portability</a:t>
            </a:r>
            <a:r>
              <a:rPr lang="en-US" dirty="0"/>
              <a:t> — Information and services about identity must be transportable</a:t>
            </a:r>
          </a:p>
          <a:p>
            <a:r>
              <a:rPr lang="en-US" b="1" dirty="0">
                <a:solidFill>
                  <a:schemeClr val="tx1"/>
                </a:solidFill>
              </a:rPr>
              <a:t>Interoperability</a:t>
            </a:r>
            <a:r>
              <a:rPr lang="en-US" dirty="0"/>
              <a:t> — Identities should be as widely usable as possible.</a:t>
            </a:r>
          </a:p>
          <a:p>
            <a:r>
              <a:rPr lang="en-US" b="1" dirty="0">
                <a:solidFill>
                  <a:schemeClr val="tx1"/>
                </a:solidFill>
              </a:rPr>
              <a:t>Consent</a:t>
            </a:r>
            <a:r>
              <a:rPr lang="en-US" dirty="0"/>
              <a:t> — Users must agree to the use of their identity.</a:t>
            </a:r>
          </a:p>
          <a:p>
            <a:r>
              <a:rPr lang="en-US" b="1" dirty="0">
                <a:solidFill>
                  <a:schemeClr val="tx1"/>
                </a:solidFill>
              </a:rPr>
              <a:t>Minimization</a:t>
            </a:r>
            <a:r>
              <a:rPr lang="en-US" dirty="0"/>
              <a:t> — Disclosure of claims must be minimized</a:t>
            </a:r>
          </a:p>
          <a:p>
            <a:r>
              <a:rPr lang="en-US" b="1" dirty="0">
                <a:solidFill>
                  <a:schemeClr val="tx1"/>
                </a:solidFill>
              </a:rPr>
              <a:t>Protection</a:t>
            </a:r>
            <a:r>
              <a:rPr lang="en-US" dirty="0"/>
              <a:t> — The rights of users must be protected</a:t>
            </a:r>
          </a:p>
          <a:p>
            <a:pPr marL="514350" indent="-514350">
              <a:buFont typeface="+mj-lt"/>
              <a:buAutoNum type="arabicPeriod"/>
            </a:pPr>
            <a:endParaRPr lang="en-US" dirty="0"/>
          </a:p>
        </p:txBody>
      </p:sp>
    </p:spTree>
    <p:extLst>
      <p:ext uri="{BB962C8B-B14F-4D97-AF65-F5344CB8AC3E}">
        <p14:creationId xmlns:p14="http://schemas.microsoft.com/office/powerpoint/2010/main" val="2206956563"/>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86BE2-A345-4740-B1E4-E9B12B4705BF}"/>
              </a:ext>
            </a:extLst>
          </p:cNvPr>
          <p:cNvSpPr>
            <a:spLocks noGrp="1"/>
          </p:cNvSpPr>
          <p:nvPr>
            <p:ph type="title"/>
          </p:nvPr>
        </p:nvSpPr>
        <p:spPr>
          <a:xfrm>
            <a:off x="457200" y="838200"/>
            <a:ext cx="8229600" cy="1143000"/>
          </a:xfrm>
        </p:spPr>
        <p:txBody>
          <a:bodyPr/>
          <a:lstStyle/>
          <a:p>
            <a:r>
              <a:rPr lang="en-US" dirty="0"/>
              <a:t>Identity Management Concepts</a:t>
            </a:r>
            <a:endParaRPr lang="en-GB" dirty="0"/>
          </a:p>
        </p:txBody>
      </p:sp>
      <p:sp>
        <p:nvSpPr>
          <p:cNvPr id="3" name="Content Placeholder 2">
            <a:extLst>
              <a:ext uri="{FF2B5EF4-FFF2-40B4-BE49-F238E27FC236}">
                <a16:creationId xmlns:a16="http://schemas.microsoft.com/office/drawing/2014/main" id="{FB6A4965-50C4-45F8-8D70-3C7F0295E5F4}"/>
              </a:ext>
            </a:extLst>
          </p:cNvPr>
          <p:cNvSpPr>
            <a:spLocks noGrp="1"/>
          </p:cNvSpPr>
          <p:nvPr>
            <p:ph idx="1"/>
          </p:nvPr>
        </p:nvSpPr>
        <p:spPr>
          <a:xfrm>
            <a:off x="457200" y="2286000"/>
            <a:ext cx="8229600" cy="3962400"/>
          </a:xfrm>
        </p:spPr>
        <p:txBody>
          <a:bodyPr>
            <a:normAutofit/>
          </a:bodyPr>
          <a:lstStyle/>
          <a:p>
            <a:pPr marL="0" indent="0" algn="ctr">
              <a:buNone/>
            </a:pPr>
            <a:r>
              <a:rPr lang="en-US" sz="3600" b="1" dirty="0">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rPr>
              <a:t>Dimensions of Identity</a:t>
            </a:r>
          </a:p>
          <a:p>
            <a:pPr marL="0" indent="0" algn="ctr">
              <a:buNone/>
            </a:pPr>
            <a:r>
              <a:rPr lang="en-US" sz="3600" b="1" dirty="0">
                <a:solidFill>
                  <a:schemeClr val="tx1"/>
                </a:solidFill>
                <a:latin typeface="Century Gothic" panose="020B0502020202020204" pitchFamily="34" charset="0"/>
                <a:ea typeface="Times New Roman" panose="02020603050405020304" pitchFamily="18" charset="0"/>
                <a:cs typeface="Times New Roman" panose="02020603050405020304" pitchFamily="18" charset="0"/>
              </a:rPr>
              <a:t>Validation Workflow</a:t>
            </a:r>
          </a:p>
          <a:p>
            <a:pPr marL="0" indent="0" algn="ctr">
              <a:buNone/>
            </a:pPr>
            <a:r>
              <a:rPr lang="en-US" sz="3600" b="1" dirty="0">
                <a:solidFill>
                  <a:schemeClr val="tx1"/>
                </a:solidFill>
                <a:latin typeface="Century Gothic" panose="020B0502020202020204" pitchFamily="34" charset="0"/>
                <a:ea typeface="Times New Roman" panose="02020603050405020304" pitchFamily="18" charset="0"/>
                <a:cs typeface="Times New Roman" panose="02020603050405020304" pitchFamily="18" charset="0"/>
              </a:rPr>
              <a:t>-------</a:t>
            </a:r>
            <a:endParaRPr lang="en-US" sz="3600" b="1" dirty="0">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marL="0" indent="0" algn="ctr">
              <a:buNone/>
            </a:pPr>
            <a:r>
              <a:rPr lang="en-US" sz="3600" b="1" dirty="0">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rPr>
              <a:t>Digital Sovereign Identity</a:t>
            </a:r>
            <a:r>
              <a:rPr lang="en-US" sz="3600" dirty="0">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rPr>
              <a:t> </a:t>
            </a:r>
            <a:r>
              <a:rPr lang="en-US" sz="3600" b="1" dirty="0">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rPr>
              <a:t>(DSI)</a:t>
            </a:r>
          </a:p>
          <a:p>
            <a:pPr marL="0" indent="0" algn="ctr">
              <a:buNone/>
            </a:pPr>
            <a:r>
              <a:rPr lang="en-US" sz="3600" b="1" dirty="0">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rPr>
              <a:t>Data </a:t>
            </a:r>
            <a:r>
              <a:rPr lang="en-US" sz="3600" b="1" dirty="0" err="1">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rPr>
              <a:t>Anonymisation</a:t>
            </a:r>
            <a:endParaRPr lang="en-US" sz="3600" b="1" dirty="0">
              <a:solidFill>
                <a:schemeClr val="tx1"/>
              </a:solidFill>
              <a:latin typeface="Century Gothic" panose="020B0502020202020204" pitchFamily="34" charset="0"/>
              <a:ea typeface="Times New Roman" panose="02020603050405020304" pitchFamily="18" charset="0"/>
              <a:cs typeface="Times New Roman" panose="02020603050405020304" pitchFamily="18" charset="0"/>
            </a:endParaRPr>
          </a:p>
          <a:p>
            <a:pPr marL="0" indent="0" algn="ctr">
              <a:buNone/>
            </a:pPr>
            <a:r>
              <a:rPr lang="en-US" sz="3600" b="1" dirty="0">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rPr>
              <a:t>Zero Knowledge Proof (ZKP)</a:t>
            </a:r>
            <a:r>
              <a:rPr lang="en-US" sz="3600" dirty="0">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rPr>
              <a:t>.</a:t>
            </a:r>
            <a:endParaRPr lang="en-GB" sz="5400" dirty="0">
              <a:solidFill>
                <a:schemeClr val="tx1"/>
              </a:solidFill>
            </a:endParaRPr>
          </a:p>
        </p:txBody>
      </p:sp>
    </p:spTree>
    <p:extLst>
      <p:ext uri="{BB962C8B-B14F-4D97-AF65-F5344CB8AC3E}">
        <p14:creationId xmlns:p14="http://schemas.microsoft.com/office/powerpoint/2010/main" val="853954427"/>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C12C0-7802-4E5E-BD32-337C4BB9E62E}"/>
              </a:ext>
            </a:extLst>
          </p:cNvPr>
          <p:cNvSpPr>
            <a:spLocks noGrp="1"/>
          </p:cNvSpPr>
          <p:nvPr>
            <p:ph type="title"/>
          </p:nvPr>
        </p:nvSpPr>
        <p:spPr>
          <a:xfrm>
            <a:off x="457200" y="696912"/>
            <a:ext cx="8229600" cy="936625"/>
          </a:xfrm>
        </p:spPr>
        <p:txBody>
          <a:bodyPr>
            <a:normAutofit/>
          </a:bodyPr>
          <a:lstStyle/>
          <a:p>
            <a:r>
              <a:rPr lang="en-US" dirty="0"/>
              <a:t>Identity Management Systems</a:t>
            </a:r>
          </a:p>
        </p:txBody>
      </p:sp>
      <p:sp>
        <p:nvSpPr>
          <p:cNvPr id="3" name="Content Placeholder 2">
            <a:extLst>
              <a:ext uri="{FF2B5EF4-FFF2-40B4-BE49-F238E27FC236}">
                <a16:creationId xmlns:a16="http://schemas.microsoft.com/office/drawing/2014/main" id="{8CBD1672-411A-4B21-BBBD-89EA1DBE518B}"/>
              </a:ext>
            </a:extLst>
          </p:cNvPr>
          <p:cNvSpPr>
            <a:spLocks noGrp="1"/>
          </p:cNvSpPr>
          <p:nvPr>
            <p:ph idx="1"/>
          </p:nvPr>
        </p:nvSpPr>
        <p:spPr>
          <a:xfrm>
            <a:off x="838199" y="1447801"/>
            <a:ext cx="7467600" cy="533399"/>
          </a:xfrm>
        </p:spPr>
        <p:txBody>
          <a:bodyPr>
            <a:normAutofit fontScale="92500" lnSpcReduction="10000"/>
          </a:bodyPr>
          <a:lstStyle/>
          <a:p>
            <a:pPr marL="0" indent="0" algn="ctr">
              <a:buNone/>
            </a:pPr>
            <a:r>
              <a:rPr lang="en-US" dirty="0"/>
              <a:t>Dimensions of Identity</a:t>
            </a:r>
          </a:p>
        </p:txBody>
      </p:sp>
      <p:pic>
        <p:nvPicPr>
          <p:cNvPr id="4" name="Picture 3">
            <a:extLst>
              <a:ext uri="{FF2B5EF4-FFF2-40B4-BE49-F238E27FC236}">
                <a16:creationId xmlns:a16="http://schemas.microsoft.com/office/drawing/2014/main" id="{13F9E342-3D41-42B9-9524-3419332C6726}"/>
              </a:ext>
            </a:extLst>
          </p:cNvPr>
          <p:cNvPicPr>
            <a:picLocks noChangeAspect="1"/>
          </p:cNvPicPr>
          <p:nvPr/>
        </p:nvPicPr>
        <p:blipFill rotWithShape="1">
          <a:blip r:embed="rId2"/>
          <a:srcRect l="2037" r="2037"/>
          <a:stretch/>
        </p:blipFill>
        <p:spPr>
          <a:xfrm>
            <a:off x="270300" y="1981200"/>
            <a:ext cx="8603399" cy="3871023"/>
          </a:xfrm>
          <a:prstGeom prst="rect">
            <a:avLst/>
          </a:prstGeom>
        </p:spPr>
      </p:pic>
    </p:spTree>
    <p:extLst>
      <p:ext uri="{BB962C8B-B14F-4D97-AF65-F5344CB8AC3E}">
        <p14:creationId xmlns:p14="http://schemas.microsoft.com/office/powerpoint/2010/main" val="3849259666"/>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3B619-2E61-40E2-849A-B5C2363B5D65}"/>
              </a:ext>
            </a:extLst>
          </p:cNvPr>
          <p:cNvSpPr>
            <a:spLocks noGrp="1"/>
          </p:cNvSpPr>
          <p:nvPr>
            <p:ph type="title"/>
          </p:nvPr>
        </p:nvSpPr>
        <p:spPr>
          <a:xfrm>
            <a:off x="554182" y="838199"/>
            <a:ext cx="8229600" cy="852487"/>
          </a:xfrm>
        </p:spPr>
        <p:txBody>
          <a:bodyPr>
            <a:normAutofit/>
          </a:bodyPr>
          <a:lstStyle/>
          <a:p>
            <a:r>
              <a:rPr lang="en-US" dirty="0"/>
              <a:t>Identity Management Systems</a:t>
            </a:r>
          </a:p>
        </p:txBody>
      </p:sp>
      <p:sp>
        <p:nvSpPr>
          <p:cNvPr id="5" name="Rectangle 4">
            <a:extLst>
              <a:ext uri="{FF2B5EF4-FFF2-40B4-BE49-F238E27FC236}">
                <a16:creationId xmlns:a16="http://schemas.microsoft.com/office/drawing/2014/main" id="{B148965F-F304-4383-BB05-30BD33CA78EC}"/>
              </a:ext>
            </a:extLst>
          </p:cNvPr>
          <p:cNvSpPr/>
          <p:nvPr/>
        </p:nvSpPr>
        <p:spPr>
          <a:xfrm>
            <a:off x="533400" y="1600200"/>
            <a:ext cx="41910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0096A2E6-245F-4B51-A045-123B2C64AA5C}"/>
              </a:ext>
            </a:extLst>
          </p:cNvPr>
          <p:cNvGrpSpPr/>
          <p:nvPr/>
        </p:nvGrpSpPr>
        <p:grpSpPr>
          <a:xfrm>
            <a:off x="124842" y="2400020"/>
            <a:ext cx="9037631" cy="4000780"/>
            <a:chOff x="124842" y="2400020"/>
            <a:chExt cx="9037631" cy="4000780"/>
          </a:xfrm>
        </p:grpSpPr>
        <p:pic>
          <p:nvPicPr>
            <p:cNvPr id="4" name="Picture 3">
              <a:extLst>
                <a:ext uri="{FF2B5EF4-FFF2-40B4-BE49-F238E27FC236}">
                  <a16:creationId xmlns:a16="http://schemas.microsoft.com/office/drawing/2014/main" id="{37496C25-9902-40C2-B5DD-7197D3A32498}"/>
                </a:ext>
              </a:extLst>
            </p:cNvPr>
            <p:cNvPicPr>
              <a:picLocks noChangeAspect="1"/>
            </p:cNvPicPr>
            <p:nvPr/>
          </p:nvPicPr>
          <p:blipFill rotWithShape="1">
            <a:blip r:embed="rId2"/>
            <a:srcRect t="945"/>
            <a:stretch/>
          </p:blipFill>
          <p:spPr>
            <a:xfrm>
              <a:off x="124842" y="2438400"/>
              <a:ext cx="8942958" cy="3962400"/>
            </a:xfrm>
            <a:prstGeom prst="rect">
              <a:avLst/>
            </a:prstGeom>
          </p:spPr>
        </p:pic>
        <p:sp>
          <p:nvSpPr>
            <p:cNvPr id="6" name="Rectangle 5">
              <a:extLst>
                <a:ext uri="{FF2B5EF4-FFF2-40B4-BE49-F238E27FC236}">
                  <a16:creationId xmlns:a16="http://schemas.microsoft.com/office/drawing/2014/main" id="{B73A1A04-4460-4B01-9B8F-021AE6983A70}"/>
                </a:ext>
              </a:extLst>
            </p:cNvPr>
            <p:cNvSpPr/>
            <p:nvPr/>
          </p:nvSpPr>
          <p:spPr>
            <a:xfrm>
              <a:off x="7638473" y="2400020"/>
              <a:ext cx="1524000" cy="7477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Content Placeholder 2">
            <a:extLst>
              <a:ext uri="{FF2B5EF4-FFF2-40B4-BE49-F238E27FC236}">
                <a16:creationId xmlns:a16="http://schemas.microsoft.com/office/drawing/2014/main" id="{C46C1B8B-46A9-485F-972A-C781A605871F}"/>
              </a:ext>
            </a:extLst>
          </p:cNvPr>
          <p:cNvSpPr>
            <a:spLocks noGrp="1"/>
          </p:cNvSpPr>
          <p:nvPr>
            <p:ph idx="1"/>
          </p:nvPr>
        </p:nvSpPr>
        <p:spPr>
          <a:xfrm>
            <a:off x="838200" y="1547533"/>
            <a:ext cx="7467600" cy="533399"/>
          </a:xfrm>
        </p:spPr>
        <p:txBody>
          <a:bodyPr>
            <a:normAutofit fontScale="92500" lnSpcReduction="10000"/>
          </a:bodyPr>
          <a:lstStyle/>
          <a:p>
            <a:pPr marL="0" indent="0" algn="ctr">
              <a:buNone/>
            </a:pPr>
            <a:r>
              <a:rPr lang="en-US" dirty="0"/>
              <a:t>Dimensions of Identity &amp; Validation Flow</a:t>
            </a:r>
          </a:p>
        </p:txBody>
      </p:sp>
    </p:spTree>
    <p:extLst>
      <p:ext uri="{BB962C8B-B14F-4D97-AF65-F5344CB8AC3E}">
        <p14:creationId xmlns:p14="http://schemas.microsoft.com/office/powerpoint/2010/main" val="466471168"/>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8C41B-D203-4BFC-8A02-F4E0E6A0509E}"/>
              </a:ext>
            </a:extLst>
          </p:cNvPr>
          <p:cNvSpPr>
            <a:spLocks noGrp="1"/>
          </p:cNvSpPr>
          <p:nvPr>
            <p:ph type="title"/>
          </p:nvPr>
        </p:nvSpPr>
        <p:spPr>
          <a:xfrm>
            <a:off x="457200" y="838200"/>
            <a:ext cx="8229600" cy="1143000"/>
          </a:xfrm>
        </p:spPr>
        <p:txBody>
          <a:bodyPr/>
          <a:lstStyle/>
          <a:p>
            <a:r>
              <a:rPr lang="en-US" dirty="0"/>
              <a:t>Data Anonymization</a:t>
            </a:r>
            <a:endParaRPr lang="en-GB" dirty="0"/>
          </a:p>
        </p:txBody>
      </p:sp>
      <p:sp>
        <p:nvSpPr>
          <p:cNvPr id="3" name="Content Placeholder 2">
            <a:extLst>
              <a:ext uri="{FF2B5EF4-FFF2-40B4-BE49-F238E27FC236}">
                <a16:creationId xmlns:a16="http://schemas.microsoft.com/office/drawing/2014/main" id="{D78B639E-4CF2-47D7-8FC8-FA11114DD867}"/>
              </a:ext>
            </a:extLst>
          </p:cNvPr>
          <p:cNvSpPr>
            <a:spLocks noGrp="1"/>
          </p:cNvSpPr>
          <p:nvPr>
            <p:ph idx="1"/>
          </p:nvPr>
        </p:nvSpPr>
        <p:spPr>
          <a:xfrm>
            <a:off x="457200" y="1905000"/>
            <a:ext cx="8229600" cy="2362201"/>
          </a:xfrm>
        </p:spPr>
        <p:txBody>
          <a:bodyPr>
            <a:normAutofit/>
          </a:bodyPr>
          <a:lstStyle/>
          <a:p>
            <a:pPr marL="0" indent="0" algn="ctr">
              <a:buNone/>
            </a:pPr>
            <a:r>
              <a:rPr lang="en-US" sz="2400" b="1" i="1" dirty="0">
                <a:effectLst/>
                <a:latin typeface="Century Gothic" panose="020B0502020202020204" pitchFamily="34" charset="0"/>
                <a:ea typeface="Times New Roman" panose="02020603050405020304" pitchFamily="18" charset="0"/>
                <a:cs typeface="Times New Roman" panose="02020603050405020304" pitchFamily="18" charset="0"/>
              </a:rPr>
              <a:t>Data anonymization is a "process by which personal data is </a:t>
            </a:r>
            <a:r>
              <a:rPr lang="en-US" sz="2400" b="1" i="1" u="sng" dirty="0">
                <a:effectLst/>
                <a:latin typeface="Century Gothic" panose="020B0502020202020204" pitchFamily="34" charset="0"/>
                <a:ea typeface="Times New Roman" panose="02020603050405020304" pitchFamily="18" charset="0"/>
                <a:cs typeface="Times New Roman" panose="02020603050405020304" pitchFamily="18" charset="0"/>
              </a:rPr>
              <a:t>irreversibly</a:t>
            </a:r>
            <a:r>
              <a:rPr lang="en-US" sz="2400" b="1" i="1" dirty="0">
                <a:effectLst/>
                <a:latin typeface="Century Gothic" panose="020B0502020202020204" pitchFamily="34" charset="0"/>
                <a:ea typeface="Times New Roman" panose="02020603050405020304" pitchFamily="18" charset="0"/>
                <a:cs typeface="Times New Roman" panose="02020603050405020304" pitchFamily="18" charset="0"/>
              </a:rPr>
              <a:t> altered in such a way that a data subject can no longer be identified directly or indirectly, either by the data controller alone or in collaboration with any other party."  </a:t>
            </a:r>
            <a:endParaRPr lang="en-GB" sz="2400" dirty="0">
              <a:effectLst/>
              <a:latin typeface="Century Gothic" panose="020B0502020202020204" pitchFamily="34" charset="0"/>
              <a:ea typeface="Times New Roman" panose="02020603050405020304" pitchFamily="18" charset="0"/>
              <a:cs typeface="Times New Roman" panose="02020603050405020304" pitchFamily="18" charset="0"/>
            </a:endParaRPr>
          </a:p>
        </p:txBody>
      </p:sp>
      <p:pic>
        <p:nvPicPr>
          <p:cNvPr id="5" name="Picture 4" descr="Diagram, text&#10;&#10;Description automatically generated">
            <a:extLst>
              <a:ext uri="{FF2B5EF4-FFF2-40B4-BE49-F238E27FC236}">
                <a16:creationId xmlns:a16="http://schemas.microsoft.com/office/drawing/2014/main" id="{C025FA44-1687-44CE-85D5-67DB75609CDD}"/>
              </a:ext>
            </a:extLst>
          </p:cNvPr>
          <p:cNvPicPr>
            <a:picLocks noChangeAspect="1"/>
          </p:cNvPicPr>
          <p:nvPr/>
        </p:nvPicPr>
        <p:blipFill rotWithShape="1">
          <a:blip r:embed="rId2">
            <a:extLst>
              <a:ext uri="{28A0092B-C50C-407E-A947-70E740481C1C}">
                <a14:useLocalDpi xmlns:a14="http://schemas.microsoft.com/office/drawing/2010/main" val="0"/>
              </a:ext>
            </a:extLst>
          </a:blip>
          <a:srcRect t="12698"/>
          <a:stretch/>
        </p:blipFill>
        <p:spPr>
          <a:xfrm>
            <a:off x="1414462" y="3810000"/>
            <a:ext cx="6315075" cy="2619375"/>
          </a:xfrm>
          <a:prstGeom prst="rect">
            <a:avLst/>
          </a:prstGeom>
        </p:spPr>
      </p:pic>
    </p:spTree>
    <p:extLst>
      <p:ext uri="{BB962C8B-B14F-4D97-AF65-F5344CB8AC3E}">
        <p14:creationId xmlns:p14="http://schemas.microsoft.com/office/powerpoint/2010/main" val="2926795140"/>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6BBD3-5456-46A7-9895-CCEC1A0D1BD1}"/>
              </a:ext>
            </a:extLst>
          </p:cNvPr>
          <p:cNvSpPr>
            <a:spLocks noGrp="1"/>
          </p:cNvSpPr>
          <p:nvPr>
            <p:ph type="title"/>
          </p:nvPr>
        </p:nvSpPr>
        <p:spPr>
          <a:xfrm>
            <a:off x="385618" y="685800"/>
            <a:ext cx="8229600" cy="1143000"/>
          </a:xfrm>
        </p:spPr>
        <p:txBody>
          <a:bodyPr/>
          <a:lstStyle/>
          <a:p>
            <a:r>
              <a:rPr lang="en-US" dirty="0"/>
              <a:t>Zero Knowledge Proofs</a:t>
            </a:r>
            <a:endParaRPr lang="en-GB" dirty="0"/>
          </a:p>
        </p:txBody>
      </p:sp>
      <p:sp>
        <p:nvSpPr>
          <p:cNvPr id="3" name="Content Placeholder 2">
            <a:extLst>
              <a:ext uri="{FF2B5EF4-FFF2-40B4-BE49-F238E27FC236}">
                <a16:creationId xmlns:a16="http://schemas.microsoft.com/office/drawing/2014/main" id="{64431802-E820-4BAC-A8EB-7681F6CC350E}"/>
              </a:ext>
            </a:extLst>
          </p:cNvPr>
          <p:cNvSpPr>
            <a:spLocks noGrp="1"/>
          </p:cNvSpPr>
          <p:nvPr>
            <p:ph idx="1"/>
          </p:nvPr>
        </p:nvSpPr>
        <p:spPr>
          <a:xfrm>
            <a:off x="381000" y="1600201"/>
            <a:ext cx="8229600" cy="2590799"/>
          </a:xfrm>
        </p:spPr>
        <p:txBody>
          <a:bodyPr>
            <a:normAutofit/>
          </a:bodyPr>
          <a:lstStyle/>
          <a:p>
            <a:pPr marL="0" marR="0" indent="0" algn="ctr">
              <a:lnSpc>
                <a:spcPct val="115000"/>
              </a:lnSpc>
              <a:spcBef>
                <a:spcPts val="0"/>
              </a:spcBef>
              <a:spcAft>
                <a:spcPts val="1000"/>
              </a:spcAft>
              <a:buNone/>
            </a:pPr>
            <a:r>
              <a:rPr lang="en-US" sz="2400" b="1" i="1" dirty="0">
                <a:effectLst/>
                <a:latin typeface="Century Gothic" panose="020B0502020202020204" pitchFamily="34" charset="0"/>
                <a:ea typeface="Times New Roman" panose="02020603050405020304" pitchFamily="18" charset="0"/>
                <a:cs typeface="Times New Roman" panose="02020603050405020304" pitchFamily="18" charset="0"/>
              </a:rPr>
              <a:t>“Is it possible to show that something is true without revealing the data that proves it?”</a:t>
            </a:r>
            <a:endParaRPr lang="en-GB" sz="2400" b="1" dirty="0">
              <a:effectLst/>
              <a:latin typeface="Century Gothic" panose="020B0502020202020204" pitchFamily="34"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1000"/>
              </a:spcAft>
            </a:pPr>
            <a:r>
              <a:rPr lang="en-US" sz="1800" b="1" dirty="0">
                <a:effectLst/>
                <a:latin typeface="Century Gothic" panose="020B0502020202020204" pitchFamily="34" charset="0"/>
                <a:ea typeface="Times New Roman" panose="02020603050405020304" pitchFamily="18" charset="0"/>
                <a:cs typeface="Times New Roman" panose="02020603050405020304" pitchFamily="18" charset="0"/>
              </a:rPr>
              <a:t>A Zero Knowledge Proof</a:t>
            </a:r>
            <a:r>
              <a:rPr lang="en-US" sz="1800" dirty="0">
                <a:effectLst/>
                <a:latin typeface="Century Gothic" panose="020B0502020202020204" pitchFamily="34" charset="0"/>
                <a:ea typeface="Times New Roman" panose="02020603050405020304" pitchFamily="18" charset="0"/>
                <a:cs typeface="Times New Roman" panose="02020603050405020304" pitchFamily="18" charset="0"/>
              </a:rPr>
              <a:t> is a method by which one party (the prover) can prove to another party (the verifier) that they know a value </a:t>
            </a:r>
            <a:r>
              <a:rPr lang="en-US" sz="1800" i="1" dirty="0">
                <a:effectLst/>
                <a:latin typeface="Century Gothic" panose="020B0502020202020204" pitchFamily="34" charset="0"/>
                <a:ea typeface="Times New Roman" panose="02020603050405020304" pitchFamily="18" charset="0"/>
                <a:cs typeface="Times New Roman" panose="02020603050405020304" pitchFamily="18" charset="0"/>
              </a:rPr>
              <a:t>x</a:t>
            </a:r>
            <a:r>
              <a:rPr lang="en-US" sz="1800" dirty="0">
                <a:effectLst/>
                <a:latin typeface="Century Gothic" panose="020B0502020202020204" pitchFamily="34" charset="0"/>
                <a:ea typeface="Times New Roman" panose="02020603050405020304" pitchFamily="18" charset="0"/>
                <a:cs typeface="Times New Roman" panose="02020603050405020304" pitchFamily="18" charset="0"/>
              </a:rPr>
              <a:t>, without conveying any information apart from the fact that they know the value </a:t>
            </a:r>
            <a:r>
              <a:rPr lang="en-US" sz="1800" i="1" dirty="0">
                <a:effectLst/>
                <a:latin typeface="Century Gothic" panose="020B0502020202020204" pitchFamily="34" charset="0"/>
                <a:ea typeface="Times New Roman" panose="02020603050405020304" pitchFamily="18" charset="0"/>
                <a:cs typeface="Times New Roman" panose="02020603050405020304" pitchFamily="18" charset="0"/>
              </a:rPr>
              <a:t>x.</a:t>
            </a:r>
            <a:endParaRPr lang="en-GB" dirty="0"/>
          </a:p>
        </p:txBody>
      </p:sp>
      <p:pic>
        <p:nvPicPr>
          <p:cNvPr id="5" name="Picture 4" descr="A picture containing electronics&#10;&#10;Description automatically generated">
            <a:extLst>
              <a:ext uri="{FF2B5EF4-FFF2-40B4-BE49-F238E27FC236}">
                <a16:creationId xmlns:a16="http://schemas.microsoft.com/office/drawing/2014/main" id="{D93C831E-4863-4B75-BDD1-37E4307F2C69}"/>
              </a:ext>
            </a:extLst>
          </p:cNvPr>
          <p:cNvPicPr>
            <a:picLocks noChangeAspect="1"/>
          </p:cNvPicPr>
          <p:nvPr/>
        </p:nvPicPr>
        <p:blipFill rotWithShape="1">
          <a:blip r:embed="rId2">
            <a:extLst>
              <a:ext uri="{28A0092B-C50C-407E-A947-70E740481C1C}">
                <a14:useLocalDpi xmlns:a14="http://schemas.microsoft.com/office/drawing/2010/main" val="0"/>
              </a:ext>
            </a:extLst>
          </a:blip>
          <a:srcRect t="16211" b="12867"/>
          <a:stretch/>
        </p:blipFill>
        <p:spPr>
          <a:xfrm>
            <a:off x="-76200" y="3962400"/>
            <a:ext cx="9144000" cy="2667000"/>
          </a:xfrm>
          <a:prstGeom prst="rect">
            <a:avLst/>
          </a:prstGeom>
        </p:spPr>
      </p:pic>
    </p:spTree>
    <p:extLst>
      <p:ext uri="{BB962C8B-B14F-4D97-AF65-F5344CB8AC3E}">
        <p14:creationId xmlns:p14="http://schemas.microsoft.com/office/powerpoint/2010/main" val="3133502200"/>
      </p:ext>
    </p:extLst>
  </p:cSld>
  <p:clrMapOvr>
    <a:masterClrMapping/>
  </p:clrMapOvr>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3" id="{4C364024-86D3-494B-B17F-BDF76012BE5C}" vid="{60824E6C-3E8E-4F31-8E45-5503E04FFE7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876 Presentation Template 1</Template>
  <TotalTime>127</TotalTime>
  <Words>1454</Words>
  <Application>Microsoft Office PowerPoint</Application>
  <PresentationFormat>On-screen Show (4:3)</PresentationFormat>
  <Paragraphs>89</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Arial Black</vt:lpstr>
      <vt:lpstr>Calibri</vt:lpstr>
      <vt:lpstr>Century Gothic</vt:lpstr>
      <vt:lpstr>Proxima Nova</vt:lpstr>
      <vt:lpstr>Office Theme</vt:lpstr>
      <vt:lpstr>National Identification &amp; Registration Bill 2020</vt:lpstr>
      <vt:lpstr>Current State of Citizen Identity &amp; Services</vt:lpstr>
      <vt:lpstr>Future State of Citizen Identity &amp; Services</vt:lpstr>
      <vt:lpstr>Digital Identity  &amp; Self Sovereignty</vt:lpstr>
      <vt:lpstr>Identity Management Concepts</vt:lpstr>
      <vt:lpstr>Identity Management Systems</vt:lpstr>
      <vt:lpstr>Identity Management Systems</vt:lpstr>
      <vt:lpstr>Data Anonymization</vt:lpstr>
      <vt:lpstr>Zero Knowledge Proofs</vt:lpstr>
      <vt:lpstr>General Comments &amp; Concerns</vt:lpstr>
      <vt:lpstr>Detailed Comments &amp; Concerns</vt:lpstr>
      <vt:lpstr>Detailed Comments &amp; Concerns</vt:lpstr>
      <vt:lpstr>Detailed Comments &amp; Concerns</vt:lpstr>
      <vt:lpstr>Detailed Comments &amp; Concerns</vt:lpstr>
      <vt:lpstr>Detailed Comments &amp; Concerns</vt:lpstr>
      <vt:lpstr>Detailed Comments &amp; Concerns</vt:lpstr>
      <vt:lpstr>Detailed Comments &amp; Concerns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 Identification &amp; Registration Bill 2020</dc:title>
  <dc:creator>Trevor Forrest</dc:creator>
  <cp:lastModifiedBy>S G</cp:lastModifiedBy>
  <cp:revision>25</cp:revision>
  <dcterms:created xsi:type="dcterms:W3CDTF">2021-03-07T16:26:33Z</dcterms:created>
  <dcterms:modified xsi:type="dcterms:W3CDTF">2021-03-19T00:59:11Z</dcterms:modified>
</cp:coreProperties>
</file>